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421" r:id="rId4"/>
    <p:sldId id="526" r:id="rId5"/>
    <p:sldId id="525" r:id="rId6"/>
    <p:sldId id="345" r:id="rId7"/>
    <p:sldId id="520" r:id="rId8"/>
    <p:sldId id="467" r:id="rId9"/>
    <p:sldId id="521" r:id="rId10"/>
    <p:sldId id="481" r:id="rId11"/>
    <p:sldId id="522" r:id="rId12"/>
    <p:sldId id="523" r:id="rId13"/>
    <p:sldId id="452" r:id="rId14"/>
    <p:sldId id="312" r:id="rId15"/>
    <p:sldId id="351" r:id="rId16"/>
    <p:sldId id="319" r:id="rId17"/>
    <p:sldId id="439" r:id="rId18"/>
    <p:sldId id="453" r:id="rId19"/>
    <p:sldId id="329" r:id="rId20"/>
    <p:sldId id="517" r:id="rId21"/>
    <p:sldId id="431" r:id="rId22"/>
    <p:sldId id="524" r:id="rId23"/>
    <p:sldId id="470" r:id="rId24"/>
    <p:sldId id="471" r:id="rId25"/>
    <p:sldId id="433" r:id="rId26"/>
    <p:sldId id="295"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53DC34DD-8EC5-4106-ACBC-961908A43FC7}">
          <p14:sldIdLst>
            <p14:sldId id="256"/>
            <p14:sldId id="257"/>
            <p14:sldId id="421"/>
            <p14:sldId id="526"/>
            <p14:sldId id="525"/>
            <p14:sldId id="345"/>
            <p14:sldId id="520"/>
            <p14:sldId id="467"/>
            <p14:sldId id="521"/>
          </p14:sldIdLst>
        </p14:section>
        <p14:section name="Untitled Section" id="{892CDDEA-21E3-4BA7-A85C-36DA32527EA8}">
          <p14:sldIdLst>
            <p14:sldId id="481"/>
            <p14:sldId id="522"/>
            <p14:sldId id="523"/>
            <p14:sldId id="452"/>
            <p14:sldId id="312"/>
            <p14:sldId id="351"/>
            <p14:sldId id="319"/>
            <p14:sldId id="439"/>
            <p14:sldId id="453"/>
            <p14:sldId id="329"/>
            <p14:sldId id="517"/>
            <p14:sldId id="431"/>
            <p14:sldId id="524"/>
            <p14:sldId id="470"/>
            <p14:sldId id="471"/>
            <p14:sldId id="433"/>
            <p14:sldId id="29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4981"/>
    <a:srgbClr val="26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38" autoAdjust="0"/>
    <p:restoredTop sz="94165" autoAdjust="0"/>
  </p:normalViewPr>
  <p:slideViewPr>
    <p:cSldViewPr>
      <p:cViewPr varScale="1">
        <p:scale>
          <a:sx n="64" d="100"/>
          <a:sy n="64" d="100"/>
        </p:scale>
        <p:origin x="90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6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3172" tIns="46586" rIns="93172" bIns="46586" rtlCol="0"/>
          <a:lstStyle>
            <a:lvl1pPr algn="l">
              <a:defRPr sz="1300"/>
            </a:lvl1pPr>
          </a:lstStyle>
          <a:p>
            <a:pPr>
              <a:defRPr/>
            </a:pPr>
            <a:endParaRPr lang="en-US" dirty="0"/>
          </a:p>
        </p:txBody>
      </p:sp>
      <p:sp>
        <p:nvSpPr>
          <p:cNvPr id="3" name="Date Placeholder 2"/>
          <p:cNvSpPr>
            <a:spLocks noGrp="1"/>
          </p:cNvSpPr>
          <p:nvPr>
            <p:ph type="dt" sz="quarter" idx="1"/>
          </p:nvPr>
        </p:nvSpPr>
        <p:spPr>
          <a:xfrm>
            <a:off x="3970338" y="0"/>
            <a:ext cx="3038475" cy="463550"/>
          </a:xfrm>
          <a:prstGeom prst="rect">
            <a:avLst/>
          </a:prstGeom>
        </p:spPr>
        <p:txBody>
          <a:bodyPr vert="horz" lIns="93172" tIns="46586" rIns="93172" bIns="46586" rtlCol="0"/>
          <a:lstStyle>
            <a:lvl1pPr algn="r">
              <a:defRPr sz="1300"/>
            </a:lvl1pPr>
          </a:lstStyle>
          <a:p>
            <a:pPr>
              <a:defRPr/>
            </a:pPr>
            <a:fld id="{3D528F83-53B1-4191-A1C6-DC6ECF7F24CF}" type="datetimeFigureOut">
              <a:rPr lang="en-US"/>
              <a:pPr>
                <a:defRPr/>
              </a:pPr>
              <a:t>4/3/2020</a:t>
            </a:fld>
            <a:endParaRPr lang="en-US" dirty="0"/>
          </a:p>
        </p:txBody>
      </p:sp>
      <p:sp>
        <p:nvSpPr>
          <p:cNvPr id="4" name="Footer Placeholder 3"/>
          <p:cNvSpPr>
            <a:spLocks noGrp="1"/>
          </p:cNvSpPr>
          <p:nvPr>
            <p:ph type="ftr" sz="quarter" idx="2"/>
          </p:nvPr>
        </p:nvSpPr>
        <p:spPr>
          <a:xfrm>
            <a:off x="0" y="8831263"/>
            <a:ext cx="3038475" cy="463550"/>
          </a:xfrm>
          <a:prstGeom prst="rect">
            <a:avLst/>
          </a:prstGeom>
        </p:spPr>
        <p:txBody>
          <a:bodyPr vert="horz" lIns="93172" tIns="46586" rIns="93172" bIns="46586" rtlCol="0" anchor="b"/>
          <a:lstStyle>
            <a:lvl1pPr algn="l">
              <a:defRPr sz="1300"/>
            </a:lvl1pPr>
          </a:lstStyle>
          <a:p>
            <a:pPr>
              <a:defRPr/>
            </a:pPr>
            <a:endParaRPr lang="en-US" dirty="0"/>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93172" tIns="46586" rIns="93172" bIns="46586" numCol="1" anchor="b" anchorCtr="0" compatLnSpc="1">
            <a:prstTxWarp prst="textNoShape">
              <a:avLst/>
            </a:prstTxWarp>
          </a:bodyPr>
          <a:lstStyle>
            <a:lvl1pPr algn="r">
              <a:defRPr sz="1300"/>
            </a:lvl1pPr>
          </a:lstStyle>
          <a:p>
            <a:fld id="{8805C74B-6FA6-4E33-B90D-1E61BD784D0E}" type="slidenum">
              <a:rPr lang="en-US" altLang="en-US"/>
              <a:pPr/>
              <a:t>‹#›</a:t>
            </a:fld>
            <a:endParaRPr lang="en-US" altLang="en-US" dirty="0"/>
          </a:p>
        </p:txBody>
      </p:sp>
    </p:spTree>
    <p:extLst>
      <p:ext uri="{BB962C8B-B14F-4D97-AF65-F5344CB8AC3E}">
        <p14:creationId xmlns:p14="http://schemas.microsoft.com/office/powerpoint/2010/main" val="1439415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3172" tIns="46586" rIns="93172" bIns="46586" rtlCol="0"/>
          <a:lstStyle>
            <a:lvl1pPr algn="l">
              <a:defRPr sz="1300"/>
            </a:lvl1pPr>
          </a:lstStyle>
          <a:p>
            <a:pPr>
              <a:defRPr/>
            </a:pPr>
            <a:endParaRPr lang="en-US" dirty="0"/>
          </a:p>
        </p:txBody>
      </p:sp>
      <p:sp>
        <p:nvSpPr>
          <p:cNvPr id="3" name="Date Placeholder 2"/>
          <p:cNvSpPr>
            <a:spLocks noGrp="1"/>
          </p:cNvSpPr>
          <p:nvPr>
            <p:ph type="dt" idx="1"/>
          </p:nvPr>
        </p:nvSpPr>
        <p:spPr>
          <a:xfrm>
            <a:off x="3970338" y="0"/>
            <a:ext cx="3038475" cy="463550"/>
          </a:xfrm>
          <a:prstGeom prst="rect">
            <a:avLst/>
          </a:prstGeom>
        </p:spPr>
        <p:txBody>
          <a:bodyPr vert="horz" lIns="93172" tIns="46586" rIns="93172" bIns="46586" rtlCol="0"/>
          <a:lstStyle>
            <a:lvl1pPr algn="r">
              <a:defRPr sz="1300"/>
            </a:lvl1pPr>
          </a:lstStyle>
          <a:p>
            <a:pPr>
              <a:defRPr/>
            </a:pPr>
            <a:fld id="{C7A13740-B4B5-4CC2-99A3-CEE93C6E6A24}" type="datetimeFigureOut">
              <a:rPr lang="en-US"/>
              <a:pPr>
                <a:defRPr/>
              </a:pPr>
              <a:t>4/3/2020</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3172" tIns="46586" rIns="93172" bIns="4658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3172" tIns="46586" rIns="93172" bIns="46586"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93172" tIns="46586" rIns="93172" bIns="46586" numCol="1" anchor="b" anchorCtr="0" compatLnSpc="1">
            <a:prstTxWarp prst="textNoShape">
              <a:avLst/>
            </a:prstTxWarp>
          </a:bodyPr>
          <a:lstStyle>
            <a:lvl1pPr algn="r">
              <a:defRPr sz="1300"/>
            </a:lvl1pPr>
          </a:lstStyle>
          <a:p>
            <a:fld id="{FF4209D7-35E8-4F84-9DB1-8E38611C0412}" type="slidenum">
              <a:rPr lang="en-US" altLang="en-US"/>
              <a:pPr/>
              <a:t>‹#›</a:t>
            </a:fld>
            <a:endParaRPr lang="en-US" altLang="en-US" dirty="0"/>
          </a:p>
        </p:txBody>
      </p:sp>
    </p:spTree>
    <p:extLst>
      <p:ext uri="{BB962C8B-B14F-4D97-AF65-F5344CB8AC3E}">
        <p14:creationId xmlns:p14="http://schemas.microsoft.com/office/powerpoint/2010/main" val="4131989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5D1CF9A-674A-4D53-8E0B-8131A56B9610}" type="slidenum">
              <a:rPr lang="en-US" altLang="en-US" sz="1300">
                <a:latin typeface="Franklin Gothic Medium" panose="020B0603020102020204" pitchFamily="34" charset="0"/>
              </a:rPr>
              <a:pPr eaLnBrk="1" hangingPunct="1">
                <a:spcBef>
                  <a:spcPct val="0"/>
                </a:spcBef>
              </a:pPr>
              <a:t>1</a:t>
            </a:fld>
            <a:endParaRPr lang="en-US" altLang="en-US" sz="1300" dirty="0">
              <a:latin typeface="Franklin Gothic Medium" panose="020B06030201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5FA50CE-B0D0-4561-AAD8-526E759C2E84}" type="slidenum">
              <a:rPr lang="en-US" altLang="en-US" sz="1300">
                <a:latin typeface="Franklin Gothic Medium" panose="020B0603020102020204" pitchFamily="34" charset="0"/>
              </a:rPr>
              <a:pPr eaLnBrk="1" hangingPunct="1">
                <a:spcBef>
                  <a:spcPct val="0"/>
                </a:spcBef>
              </a:pPr>
              <a:t>10</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3054070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5FA50CE-B0D0-4561-AAD8-526E759C2E84}" type="slidenum">
              <a:rPr lang="en-US" altLang="en-US" sz="1300">
                <a:latin typeface="Franklin Gothic Medium" panose="020B0603020102020204" pitchFamily="34" charset="0"/>
              </a:rPr>
              <a:pPr eaLnBrk="1" hangingPunct="1">
                <a:spcBef>
                  <a:spcPct val="0"/>
                </a:spcBef>
              </a:pPr>
              <a:t>11</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2966186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5FA50CE-B0D0-4561-AAD8-526E759C2E84}" type="slidenum">
              <a:rPr lang="en-US" altLang="en-US" sz="1300">
                <a:latin typeface="Franklin Gothic Medium" panose="020B0603020102020204" pitchFamily="34" charset="0"/>
              </a:rPr>
              <a:pPr eaLnBrk="1" hangingPunct="1">
                <a:spcBef>
                  <a:spcPct val="0"/>
                </a:spcBef>
              </a:pPr>
              <a:t>12</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944593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E7ADB88-DFF0-4DFF-A96D-8DCB2974A93D}" type="slidenum">
              <a:rPr lang="en-US" altLang="en-US" sz="1300">
                <a:latin typeface="Franklin Gothic Medium" panose="020B0603020102020204" pitchFamily="34" charset="0"/>
              </a:rPr>
              <a:pPr eaLnBrk="1" hangingPunct="1">
                <a:spcBef>
                  <a:spcPct val="0"/>
                </a:spcBef>
              </a:pPr>
              <a:t>13</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479957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E7ADB88-DFF0-4DFF-A96D-8DCB2974A93D}" type="slidenum">
              <a:rPr lang="en-US" altLang="en-US" sz="1300">
                <a:latin typeface="Franklin Gothic Medium" panose="020B0603020102020204" pitchFamily="34" charset="0"/>
              </a:rPr>
              <a:pPr eaLnBrk="1" hangingPunct="1">
                <a:spcBef>
                  <a:spcPct val="0"/>
                </a:spcBef>
              </a:pPr>
              <a:t>14</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4073598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E7ADB88-DFF0-4DFF-A96D-8DCB2974A93D}" type="slidenum">
              <a:rPr lang="en-US" altLang="en-US" sz="1300">
                <a:latin typeface="Franklin Gothic Medium" panose="020B0603020102020204" pitchFamily="34" charset="0"/>
              </a:rPr>
              <a:pPr eaLnBrk="1" hangingPunct="1">
                <a:spcBef>
                  <a:spcPct val="0"/>
                </a:spcBef>
              </a:pPr>
              <a:t>15</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1360654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9E6E483-D446-469F-B58C-14AFA7D7E0F8}" type="slidenum">
              <a:rPr lang="en-US" altLang="en-US" sz="1300">
                <a:latin typeface="Franklin Gothic Medium" panose="020B0603020102020204" pitchFamily="34" charset="0"/>
              </a:rPr>
              <a:pPr eaLnBrk="1" hangingPunct="1">
                <a:spcBef>
                  <a:spcPct val="0"/>
                </a:spcBef>
              </a:pPr>
              <a:t>16</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2288095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9E6E483-D446-469F-B58C-14AFA7D7E0F8}" type="slidenum">
              <a:rPr lang="en-US" altLang="en-US" sz="1300">
                <a:latin typeface="Franklin Gothic Medium" panose="020B0603020102020204" pitchFamily="34" charset="0"/>
              </a:rPr>
              <a:pPr eaLnBrk="1" hangingPunct="1">
                <a:spcBef>
                  <a:spcPct val="0"/>
                </a:spcBef>
              </a:pPr>
              <a:t>17</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433720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77975DE-1AA7-4AB2-B0C3-7BA2131AF292}" type="slidenum">
              <a:rPr lang="en-US" altLang="en-US" sz="1300">
                <a:latin typeface="Franklin Gothic Medium" panose="020B0603020102020204" pitchFamily="34" charset="0"/>
              </a:rPr>
              <a:pPr eaLnBrk="1" hangingPunct="1">
                <a:spcBef>
                  <a:spcPct val="0"/>
                </a:spcBef>
              </a:pPr>
              <a:t>18</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3710540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77975DE-1AA7-4AB2-B0C3-7BA2131AF292}" type="slidenum">
              <a:rPr lang="en-US" altLang="en-US" sz="1300">
                <a:latin typeface="Franklin Gothic Medium" panose="020B0603020102020204" pitchFamily="34" charset="0"/>
              </a:rPr>
              <a:pPr eaLnBrk="1" hangingPunct="1">
                <a:spcBef>
                  <a:spcPct val="0"/>
                </a:spcBef>
              </a:pPr>
              <a:t>19</a:t>
            </a:fld>
            <a:endParaRPr lang="en-US" altLang="en-US" sz="1300" dirty="0">
              <a:latin typeface="Franklin Gothic Medium" panose="020B06030201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43EA389-376B-4F06-8F4E-B760DCD586B8}" type="slidenum">
              <a:rPr lang="en-US" altLang="en-US" sz="1300">
                <a:latin typeface="Franklin Gothic Medium" panose="020B0603020102020204" pitchFamily="34" charset="0"/>
              </a:rPr>
              <a:pPr eaLnBrk="1" hangingPunct="1">
                <a:spcBef>
                  <a:spcPct val="0"/>
                </a:spcBef>
              </a:pPr>
              <a:t>2</a:t>
            </a:fld>
            <a:endParaRPr lang="en-US" altLang="en-US" sz="1300" dirty="0">
              <a:latin typeface="Franklin Gothic Medium" panose="020B06030201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5FA50CE-B0D0-4561-AAD8-526E759C2E84}" type="slidenum">
              <a:rPr kumimoji="0" lang="en-US" altLang="en-US" sz="1300" b="0" i="0" u="none" strike="noStrike" kern="1200" cap="none" spc="0" normalizeH="0" baseline="0" noProof="0">
                <a:ln>
                  <a:noFill/>
                </a:ln>
                <a:solidFill>
                  <a:prstClr val="black"/>
                </a:solidFill>
                <a:effectLst/>
                <a:uLnTx/>
                <a:uFillTx/>
                <a:latin typeface="Franklin Gothic Medium" panose="020B06030201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300" b="0" i="0" u="none" strike="noStrike" kern="1200" cap="none" spc="0" normalizeH="0" baseline="0" noProof="0" dirty="0">
              <a:ln>
                <a:noFill/>
              </a:ln>
              <a:solidFill>
                <a:prstClr val="black"/>
              </a:solidFill>
              <a:effectLst/>
              <a:uLnTx/>
              <a:uFillTx/>
              <a:latin typeface="Franklin Gothic Medium" panose="020B0603020102020204" pitchFamily="34" charset="0"/>
              <a:ea typeface="+mn-ea"/>
              <a:cs typeface="Arial" panose="020B0604020202020204" pitchFamily="34" charset="0"/>
            </a:endParaRPr>
          </a:p>
        </p:txBody>
      </p:sp>
    </p:spTree>
    <p:extLst>
      <p:ext uri="{BB962C8B-B14F-4D97-AF65-F5344CB8AC3E}">
        <p14:creationId xmlns:p14="http://schemas.microsoft.com/office/powerpoint/2010/main" val="2571006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77975DE-1AA7-4AB2-B0C3-7BA2131AF292}" type="slidenum">
              <a:rPr lang="en-US" altLang="en-US" sz="1300">
                <a:latin typeface="Franklin Gothic Medium" panose="020B0603020102020204" pitchFamily="34" charset="0"/>
              </a:rPr>
              <a:pPr eaLnBrk="1" hangingPunct="1">
                <a:spcBef>
                  <a:spcPct val="0"/>
                </a:spcBef>
              </a:pPr>
              <a:t>21</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934755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77975DE-1AA7-4AB2-B0C3-7BA2131AF292}" type="slidenum">
              <a:rPr lang="en-US" altLang="en-US" sz="1300">
                <a:latin typeface="Franklin Gothic Medium" panose="020B0603020102020204" pitchFamily="34" charset="0"/>
              </a:rPr>
              <a:pPr eaLnBrk="1" hangingPunct="1">
                <a:spcBef>
                  <a:spcPct val="0"/>
                </a:spcBef>
              </a:pPr>
              <a:t>23</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1289216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77975DE-1AA7-4AB2-B0C3-7BA2131AF292}" type="slidenum">
              <a:rPr lang="en-US" altLang="en-US" sz="1300">
                <a:latin typeface="Franklin Gothic Medium" panose="020B0603020102020204" pitchFamily="34" charset="0"/>
              </a:rPr>
              <a:pPr eaLnBrk="1" hangingPunct="1">
                <a:spcBef>
                  <a:spcPct val="0"/>
                </a:spcBef>
              </a:pPr>
              <a:t>24</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776342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77975DE-1AA7-4AB2-B0C3-7BA2131AF292}" type="slidenum">
              <a:rPr lang="en-US" altLang="en-US" sz="1300">
                <a:latin typeface="Franklin Gothic Medium" panose="020B0603020102020204" pitchFamily="34" charset="0"/>
              </a:rPr>
              <a:pPr eaLnBrk="1" hangingPunct="1">
                <a:spcBef>
                  <a:spcPct val="0"/>
                </a:spcBef>
              </a:pPr>
              <a:t>25</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1846272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86E736F-D085-40AF-ABD7-AEE8A959D37F}" type="slidenum">
              <a:rPr lang="en-US" altLang="en-US" sz="1300">
                <a:latin typeface="Franklin Gothic Medium" panose="020B0603020102020204" pitchFamily="34" charset="0"/>
              </a:rPr>
              <a:pPr eaLnBrk="1" hangingPunct="1">
                <a:spcBef>
                  <a:spcPct val="0"/>
                </a:spcBef>
              </a:pPr>
              <a:t>26</a:t>
            </a:fld>
            <a:endParaRPr lang="en-US" altLang="en-US" sz="1300" dirty="0">
              <a:latin typeface="Franklin Gothic Medium" panose="020B06030201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F247DF-D8E6-431C-930E-BE536433CA1C}" type="slidenum">
              <a:rPr lang="en-US" altLang="en-US" sz="1300">
                <a:latin typeface="Franklin Gothic Medium" panose="020B0603020102020204" pitchFamily="34" charset="0"/>
              </a:rPr>
              <a:pPr eaLnBrk="1" hangingPunct="1">
                <a:spcBef>
                  <a:spcPct val="0"/>
                </a:spcBef>
              </a:pPr>
              <a:t>3</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1839307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F247DF-D8E6-431C-930E-BE536433CA1C}" type="slidenum">
              <a:rPr lang="en-US" altLang="en-US" sz="1300">
                <a:latin typeface="Franklin Gothic Medium" panose="020B0603020102020204" pitchFamily="34" charset="0"/>
              </a:rPr>
              <a:pPr eaLnBrk="1" hangingPunct="1">
                <a:spcBef>
                  <a:spcPct val="0"/>
                </a:spcBef>
              </a:pPr>
              <a:t>4</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135823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F247DF-D8E6-431C-930E-BE536433CA1C}" type="slidenum">
              <a:rPr lang="en-US" altLang="en-US" sz="1300">
                <a:latin typeface="Franklin Gothic Medium" panose="020B0603020102020204" pitchFamily="34" charset="0"/>
              </a:rPr>
              <a:pPr eaLnBrk="1" hangingPunct="1">
                <a:spcBef>
                  <a:spcPct val="0"/>
                </a:spcBef>
              </a:pPr>
              <a:t>5</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1904946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F247DF-D8E6-431C-930E-BE536433CA1C}" type="slidenum">
              <a:rPr lang="en-US" altLang="en-US" sz="1300">
                <a:latin typeface="Franklin Gothic Medium" panose="020B0603020102020204" pitchFamily="34" charset="0"/>
              </a:rPr>
              <a:pPr eaLnBrk="1" hangingPunct="1">
                <a:spcBef>
                  <a:spcPct val="0"/>
                </a:spcBef>
              </a:pPr>
              <a:t>6</a:t>
            </a:fld>
            <a:endParaRPr lang="en-US" altLang="en-US" sz="1300" dirty="0">
              <a:latin typeface="Franklin Gothic Medium" panose="020B06030201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F247DF-D8E6-431C-930E-BE536433CA1C}" type="slidenum">
              <a:rPr lang="en-US" altLang="en-US" sz="1300">
                <a:latin typeface="Franklin Gothic Medium" panose="020B0603020102020204" pitchFamily="34" charset="0"/>
              </a:rPr>
              <a:pPr eaLnBrk="1" hangingPunct="1">
                <a:spcBef>
                  <a:spcPct val="0"/>
                </a:spcBef>
              </a:pPr>
              <a:t>7</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2113374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F247DF-D8E6-431C-930E-BE536433CA1C}" type="slidenum">
              <a:rPr lang="en-US" altLang="en-US" sz="1300">
                <a:latin typeface="Franklin Gothic Medium" panose="020B0603020102020204" pitchFamily="34" charset="0"/>
              </a:rPr>
              <a:pPr eaLnBrk="1" hangingPunct="1">
                <a:spcBef>
                  <a:spcPct val="0"/>
                </a:spcBef>
              </a:pPr>
              <a:t>8</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2896397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BF247DF-D8E6-431C-930E-BE536433CA1C}" type="slidenum">
              <a:rPr lang="en-US" altLang="en-US" sz="1300">
                <a:latin typeface="Franklin Gothic Medium" panose="020B0603020102020204" pitchFamily="34" charset="0"/>
              </a:rPr>
              <a:pPr eaLnBrk="1" hangingPunct="1">
                <a:spcBef>
                  <a:spcPct val="0"/>
                </a:spcBef>
              </a:pPr>
              <a:t>9</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4279553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
        <p:nvSpPr>
          <p:cNvPr id="6" name="Date Placeholder 9"/>
          <p:cNvSpPr>
            <a:spLocks noGrp="1"/>
          </p:cNvSpPr>
          <p:nvPr>
            <p:ph type="dt" sz="half" idx="10"/>
          </p:nvPr>
        </p:nvSpPr>
        <p:spPr/>
        <p:txBody>
          <a:bodyPr/>
          <a:lstStyle>
            <a:lvl1pPr>
              <a:defRPr>
                <a:solidFill>
                  <a:schemeClr val="bg2"/>
                </a:solidFill>
              </a:defRPr>
            </a:lvl1pPr>
          </a:lstStyle>
          <a:p>
            <a:pPr>
              <a:defRPr/>
            </a:pPr>
            <a:fld id="{25849691-4DD6-4A03-A0CB-B7172036BFEA}" type="datetimeFigureOut">
              <a:rPr lang="en-US"/>
              <a:pPr>
                <a:defRPr/>
              </a:pPr>
              <a:t>4/3/2020</a:t>
            </a:fld>
            <a:endParaRPr lang="en-US" dirty="0"/>
          </a:p>
        </p:txBody>
      </p:sp>
      <p:sp>
        <p:nvSpPr>
          <p:cNvPr id="7" name="Slide Number Placeholder 10"/>
          <p:cNvSpPr>
            <a:spLocks noGrp="1"/>
          </p:cNvSpPr>
          <p:nvPr>
            <p:ph type="sldNum" sz="quarter" idx="11"/>
          </p:nvPr>
        </p:nvSpPr>
        <p:spPr/>
        <p:txBody>
          <a:bodyPr/>
          <a:lstStyle>
            <a:lvl1pPr>
              <a:defRPr>
                <a:solidFill>
                  <a:srgbClr val="FFFFFF"/>
                </a:solidFill>
              </a:defRPr>
            </a:lvl1pPr>
          </a:lstStyle>
          <a:p>
            <a:fld id="{2EB80602-9320-48AF-8D35-0C1D1E3AF1F2}" type="slidenum">
              <a:rPr lang="en-US" altLang="en-US"/>
              <a:pPr/>
              <a:t>‹#›</a:t>
            </a:fld>
            <a:endParaRPr lang="en-US" altLang="en-US" dirty="0"/>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US" dirty="0"/>
          </a:p>
        </p:txBody>
      </p:sp>
    </p:spTree>
    <p:extLst>
      <p:ext uri="{BB962C8B-B14F-4D97-AF65-F5344CB8AC3E}">
        <p14:creationId xmlns:p14="http://schemas.microsoft.com/office/powerpoint/2010/main" val="60077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8ED1B8C3-7823-42C6-AD5B-668057C899F2}" type="datetimeFigureOut">
              <a:rPr lang="en-US"/>
              <a:pPr>
                <a:defRPr/>
              </a:pPr>
              <a:t>4/3/2020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fld id="{09C016C1-9E9C-41D6-8F2E-76F1BF02EC3A}" type="slidenum">
              <a:rPr lang="en-US" altLang="en-US"/>
              <a:pPr/>
              <a:t>‹#›</a:t>
            </a:fld>
            <a:endParaRPr lang="en-US" altLang="en-US" dirty="0"/>
          </a:p>
        </p:txBody>
      </p:sp>
    </p:spTree>
    <p:extLst>
      <p:ext uri="{BB962C8B-B14F-4D97-AF65-F5344CB8AC3E}">
        <p14:creationId xmlns:p14="http://schemas.microsoft.com/office/powerpoint/2010/main" val="46832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0"/>
          </p:nvPr>
        </p:nvSpPr>
        <p:spPr/>
        <p:txBody>
          <a:bodyPr/>
          <a:lstStyle>
            <a:lvl1pPr>
              <a:defRPr/>
            </a:lvl1pPr>
          </a:lstStyle>
          <a:p>
            <a:pPr>
              <a:defRPr/>
            </a:pPr>
            <a:fld id="{0D309F4A-8A2C-4009-8F14-703D08F809AA}" type="datetimeFigureOut">
              <a:rPr lang="en-US"/>
              <a:pPr>
                <a:defRPr/>
              </a:pPr>
              <a:t>4/3/2020</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dirty="0"/>
          </a:p>
        </p:txBody>
      </p:sp>
      <p:sp>
        <p:nvSpPr>
          <p:cNvPr id="10" name="Slide Number Placeholder 5"/>
          <p:cNvSpPr>
            <a:spLocks noGrp="1"/>
          </p:cNvSpPr>
          <p:nvPr>
            <p:ph type="sldNum" sz="quarter" idx="12"/>
          </p:nvPr>
        </p:nvSpPr>
        <p:spPr/>
        <p:txBody>
          <a:bodyPr/>
          <a:lstStyle>
            <a:lvl1pPr>
              <a:defRPr>
                <a:solidFill>
                  <a:schemeClr val="bg2"/>
                </a:solidFill>
              </a:defRPr>
            </a:lvl1pPr>
          </a:lstStyle>
          <a:p>
            <a:fld id="{A645A959-96F5-48F0-885D-7B616857B824}" type="slidenum">
              <a:rPr lang="en-US" altLang="en-US"/>
              <a:pPr/>
              <a:t>‹#›</a:t>
            </a:fld>
            <a:endParaRPr lang="en-US" altLang="en-US" dirty="0"/>
          </a:p>
        </p:txBody>
      </p:sp>
    </p:spTree>
    <p:extLst>
      <p:ext uri="{BB962C8B-B14F-4D97-AF65-F5344CB8AC3E}">
        <p14:creationId xmlns:p14="http://schemas.microsoft.com/office/powerpoint/2010/main" val="251426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10"/>
          </p:nvPr>
        </p:nvSpPr>
        <p:spPr/>
        <p:txBody>
          <a:bodyPr/>
          <a:lstStyle>
            <a:lvl1pPr>
              <a:defRPr/>
            </a:lvl1pPr>
          </a:lstStyle>
          <a:p>
            <a:pPr>
              <a:defRPr/>
            </a:pPr>
            <a:fld id="{A36B6A30-B146-422E-8D1C-1C51899E9E44}" type="datetimeFigureOut">
              <a:rPr lang="en-US"/>
              <a:pPr>
                <a:defRPr/>
              </a:pPr>
              <a:t>4/3/2020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734545BC-D686-462A-9B19-BB9B1D581DCE}" type="slidenum">
              <a:rPr lang="en-US" altLang="en-US"/>
              <a:pPr/>
              <a:t>‹#›</a:t>
            </a:fld>
            <a:endParaRPr lang="en-US" altLang="en-US" dirty="0"/>
          </a:p>
        </p:txBody>
      </p:sp>
    </p:spTree>
    <p:extLst>
      <p:ext uri="{BB962C8B-B14F-4D97-AF65-F5344CB8AC3E}">
        <p14:creationId xmlns:p14="http://schemas.microsoft.com/office/powerpoint/2010/main" val="342051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
        <p:nvSpPr>
          <p:cNvPr id="6" name="Date Placeholder 8"/>
          <p:cNvSpPr>
            <a:spLocks noGrp="1"/>
          </p:cNvSpPr>
          <p:nvPr>
            <p:ph type="dt" sz="half" idx="10"/>
          </p:nvPr>
        </p:nvSpPr>
        <p:spPr/>
        <p:txBody>
          <a:bodyPr/>
          <a:lstStyle>
            <a:lvl1pPr>
              <a:defRPr>
                <a:solidFill>
                  <a:srgbClr val="FFFFFF"/>
                </a:solidFill>
              </a:defRPr>
            </a:lvl1pPr>
          </a:lstStyle>
          <a:p>
            <a:pPr>
              <a:defRPr/>
            </a:pPr>
            <a:fld id="{2CCC893E-287F-44C5-9E8F-E168B8C9D6A5}" type="datetimeFigureOut">
              <a:rPr lang="en-US"/>
              <a:pPr>
                <a:defRPr/>
              </a:pPr>
              <a:t>4/3/2020</a:t>
            </a:fld>
            <a:endParaRPr lang="en-US" dirty="0"/>
          </a:p>
        </p:txBody>
      </p:sp>
      <p:sp>
        <p:nvSpPr>
          <p:cNvPr id="7" name="Slide Number Placeholder 9"/>
          <p:cNvSpPr>
            <a:spLocks noGrp="1"/>
          </p:cNvSpPr>
          <p:nvPr>
            <p:ph type="sldNum" sz="quarter" idx="11"/>
          </p:nvPr>
        </p:nvSpPr>
        <p:spPr/>
        <p:txBody>
          <a:bodyPr/>
          <a:lstStyle>
            <a:lvl1pPr>
              <a:defRPr>
                <a:solidFill>
                  <a:schemeClr val="bg2"/>
                </a:solidFill>
              </a:defRPr>
            </a:lvl1pPr>
          </a:lstStyle>
          <a:p>
            <a:fld id="{0B0D6A0B-F34C-48F1-8CB7-F697A0C5AE57}" type="slidenum">
              <a:rPr lang="en-US" altLang="en-US"/>
              <a:pPr/>
              <a:t>‹#›</a:t>
            </a:fld>
            <a:endParaRPr lang="en-US" altLang="en-US" dirty="0"/>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US" dirty="0"/>
          </a:p>
        </p:txBody>
      </p:sp>
    </p:spTree>
    <p:extLst>
      <p:ext uri="{BB962C8B-B14F-4D97-AF65-F5344CB8AC3E}">
        <p14:creationId xmlns:p14="http://schemas.microsoft.com/office/powerpoint/2010/main" val="354084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7" name="Date Placeholder 3"/>
          <p:cNvSpPr>
            <a:spLocks noGrp="1"/>
          </p:cNvSpPr>
          <p:nvPr>
            <p:ph type="dt" sz="half" idx="10"/>
          </p:nvPr>
        </p:nvSpPr>
        <p:spPr/>
        <p:txBody>
          <a:bodyPr/>
          <a:lstStyle>
            <a:lvl1pPr>
              <a:defRPr/>
            </a:lvl1pPr>
          </a:lstStyle>
          <a:p>
            <a:pPr>
              <a:defRPr/>
            </a:pPr>
            <a:fld id="{D49B6820-13FC-4F26-A1B1-E75AF24C8F95}" type="datetimeFigureOut">
              <a:rPr lang="en-US"/>
              <a:pPr>
                <a:defRPr/>
              </a:pPr>
              <a:t>4/3/2020</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dirty="0"/>
          </a:p>
        </p:txBody>
      </p:sp>
      <p:sp>
        <p:nvSpPr>
          <p:cNvPr id="10" name="Slide Number Placeholder 5"/>
          <p:cNvSpPr>
            <a:spLocks noGrp="1"/>
          </p:cNvSpPr>
          <p:nvPr>
            <p:ph type="sldNum" sz="quarter" idx="12"/>
          </p:nvPr>
        </p:nvSpPr>
        <p:spPr/>
        <p:txBody>
          <a:bodyPr/>
          <a:lstStyle>
            <a:lvl1pPr>
              <a:defRPr/>
            </a:lvl1pPr>
          </a:lstStyle>
          <a:p>
            <a:fld id="{D7987A3B-A43D-4D1C-8F96-78FB3C6601A2}" type="slidenum">
              <a:rPr lang="en-US" altLang="en-US"/>
              <a:pPr/>
              <a:t>‹#›</a:t>
            </a:fld>
            <a:endParaRPr lang="en-US" altLang="en-US" dirty="0"/>
          </a:p>
        </p:txBody>
      </p:sp>
    </p:spTree>
    <p:extLst>
      <p:ext uri="{BB962C8B-B14F-4D97-AF65-F5344CB8AC3E}">
        <p14:creationId xmlns:p14="http://schemas.microsoft.com/office/powerpoint/2010/main" val="408458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9" name="Date Placeholder 3"/>
          <p:cNvSpPr>
            <a:spLocks noGrp="1"/>
          </p:cNvSpPr>
          <p:nvPr>
            <p:ph type="dt" sz="half" idx="10"/>
          </p:nvPr>
        </p:nvSpPr>
        <p:spPr/>
        <p:txBody>
          <a:bodyPr/>
          <a:lstStyle>
            <a:lvl1pPr>
              <a:defRPr/>
            </a:lvl1pPr>
          </a:lstStyle>
          <a:p>
            <a:pPr>
              <a:defRPr/>
            </a:pPr>
            <a:fld id="{F7B5B0AC-9429-450E-8D83-C9688FCB2256}" type="datetimeFigureOut">
              <a:rPr lang="en-US"/>
              <a:pPr>
                <a:defRPr/>
              </a:pPr>
              <a:t>4/3/2020</a:t>
            </a:fld>
            <a:endParaRPr lang="en-US" dirty="0"/>
          </a:p>
        </p:txBody>
      </p:sp>
      <p:sp>
        <p:nvSpPr>
          <p:cNvPr id="11" name="Footer Placeholder 4"/>
          <p:cNvSpPr>
            <a:spLocks noGrp="1"/>
          </p:cNvSpPr>
          <p:nvPr>
            <p:ph type="ftr" sz="quarter" idx="11"/>
          </p:nvPr>
        </p:nvSpPr>
        <p:spPr/>
        <p:txBody>
          <a:bodyPr/>
          <a:lstStyle>
            <a:lvl1pPr>
              <a:defRPr/>
            </a:lvl1pPr>
          </a:lstStyle>
          <a:p>
            <a:pPr>
              <a:defRPr/>
            </a:pPr>
            <a:endParaRPr lang="en-US" dirty="0"/>
          </a:p>
        </p:txBody>
      </p:sp>
      <p:sp>
        <p:nvSpPr>
          <p:cNvPr id="12" name="Slide Number Placeholder 5"/>
          <p:cNvSpPr>
            <a:spLocks noGrp="1"/>
          </p:cNvSpPr>
          <p:nvPr>
            <p:ph type="sldNum" sz="quarter" idx="12"/>
          </p:nvPr>
        </p:nvSpPr>
        <p:spPr/>
        <p:txBody>
          <a:bodyPr/>
          <a:lstStyle>
            <a:lvl1pPr>
              <a:defRPr/>
            </a:lvl1pPr>
          </a:lstStyle>
          <a:p>
            <a:fld id="{B7A2F044-EC31-46CC-A95A-5001240D21EE}" type="slidenum">
              <a:rPr lang="en-US" altLang="en-US"/>
              <a:pPr/>
              <a:t>‹#›</a:t>
            </a:fld>
            <a:endParaRPr lang="en-US" altLang="en-US" dirty="0"/>
          </a:p>
        </p:txBody>
      </p:sp>
    </p:spTree>
    <p:extLst>
      <p:ext uri="{BB962C8B-B14F-4D97-AF65-F5344CB8AC3E}">
        <p14:creationId xmlns:p14="http://schemas.microsoft.com/office/powerpoint/2010/main" val="108541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1DE28E51-2677-4381-824F-5AEB311AB592}" type="datetimeFigureOut">
              <a:rPr lang="en-US"/>
              <a:pPr>
                <a:defRPr/>
              </a:pPr>
              <a:t>4/3/2020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fld id="{E886DE6A-F67F-4211-8BB3-88D85704F79A}" type="slidenum">
              <a:rPr lang="en-US" altLang="en-US"/>
              <a:pPr/>
              <a:t>‹#›</a:t>
            </a:fld>
            <a:endParaRPr lang="en-US" altLang="en-US" dirty="0"/>
          </a:p>
        </p:txBody>
      </p:sp>
    </p:spTree>
    <p:extLst>
      <p:ext uri="{BB962C8B-B14F-4D97-AF65-F5344CB8AC3E}">
        <p14:creationId xmlns:p14="http://schemas.microsoft.com/office/powerpoint/2010/main" val="407136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 name="Picture 10"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1"/>
          <p:cNvSpPr>
            <a:spLocks noGrp="1"/>
          </p:cNvSpPr>
          <p:nvPr>
            <p:ph type="dt" sz="half" idx="10"/>
          </p:nvPr>
        </p:nvSpPr>
        <p:spPr/>
        <p:txBody>
          <a:bodyPr/>
          <a:lstStyle>
            <a:lvl1pPr>
              <a:defRPr/>
            </a:lvl1pPr>
          </a:lstStyle>
          <a:p>
            <a:pPr>
              <a:defRPr/>
            </a:pPr>
            <a:fld id="{6B98E9A0-758C-4DC2-8007-1EA0A62116E0}" type="datetimeFigureOut">
              <a:rPr lang="en-US"/>
              <a:pPr>
                <a:defRPr/>
              </a:pPr>
              <a:t>4/3/2020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3"/>
          <p:cNvSpPr>
            <a:spLocks noGrp="1"/>
          </p:cNvSpPr>
          <p:nvPr>
            <p:ph type="sldNum" sz="quarter" idx="12"/>
          </p:nvPr>
        </p:nvSpPr>
        <p:spPr/>
        <p:txBody>
          <a:bodyPr/>
          <a:lstStyle>
            <a:lvl1pPr>
              <a:defRPr/>
            </a:lvl1pPr>
          </a:lstStyle>
          <a:p>
            <a:fld id="{7BBDDDA7-0F95-4736-917D-662D6261903B}" type="slidenum">
              <a:rPr lang="en-US" altLang="en-US"/>
              <a:pPr/>
              <a:t>‹#›</a:t>
            </a:fld>
            <a:endParaRPr lang="en-US" altLang="en-US" dirty="0"/>
          </a:p>
        </p:txBody>
      </p:sp>
    </p:spTree>
    <p:extLst>
      <p:ext uri="{BB962C8B-B14F-4D97-AF65-F5344CB8AC3E}">
        <p14:creationId xmlns:p14="http://schemas.microsoft.com/office/powerpoint/2010/main" val="146785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7" name="Rectangle 6"/>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pPr>
              <a:defRPr/>
            </a:pPr>
            <a:fld id="{03AF39F3-9554-44E9-9ADF-AFEF09A1038E}" type="datetimeFigureOut">
              <a:rPr lang="en-US"/>
              <a:pPr>
                <a:defRPr/>
              </a:pPr>
              <a:t>4/3/2020</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dirty="0"/>
          </a:p>
        </p:txBody>
      </p:sp>
      <p:sp>
        <p:nvSpPr>
          <p:cNvPr id="10" name="Slide Number Placeholder 6"/>
          <p:cNvSpPr>
            <a:spLocks noGrp="1"/>
          </p:cNvSpPr>
          <p:nvPr>
            <p:ph type="sldNum" sz="quarter" idx="12"/>
          </p:nvPr>
        </p:nvSpPr>
        <p:spPr/>
        <p:txBody>
          <a:bodyPr/>
          <a:lstStyle>
            <a:lvl1pPr>
              <a:defRPr>
                <a:solidFill>
                  <a:srgbClr val="FFFFFF"/>
                </a:solidFill>
              </a:defRPr>
            </a:lvl1pPr>
          </a:lstStyle>
          <a:p>
            <a:fld id="{5E8E1FFC-1F60-4800-ABF8-51CCD923EC09}" type="slidenum">
              <a:rPr lang="en-US" altLang="en-US"/>
              <a:pPr/>
              <a:t>‹#›</a:t>
            </a:fld>
            <a:endParaRPr lang="en-US" altLang="en-US" dirty="0"/>
          </a:p>
        </p:txBody>
      </p:sp>
    </p:spTree>
    <p:extLst>
      <p:ext uri="{BB962C8B-B14F-4D97-AF65-F5344CB8AC3E}">
        <p14:creationId xmlns:p14="http://schemas.microsoft.com/office/powerpoint/2010/main" val="309135257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ectangle 5"/>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2" descr="N:\FORMS\HUD House.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5E4ED084-7C94-45B4-B96B-6F9F6AED5BD4}" type="datetimeFigureOut">
              <a:rPr lang="en-US"/>
              <a:pPr>
                <a:defRPr/>
              </a:pPr>
              <a:t>4/3/2020</a:t>
            </a:fld>
            <a:endParaRPr lang="en-US" dirty="0"/>
          </a:p>
        </p:txBody>
      </p:sp>
      <p:sp>
        <p:nvSpPr>
          <p:cNvPr id="11" name="Footer Placeholder 5"/>
          <p:cNvSpPr>
            <a:spLocks noGrp="1"/>
          </p:cNvSpPr>
          <p:nvPr>
            <p:ph type="ftr" sz="quarter" idx="11"/>
          </p:nvPr>
        </p:nvSpPr>
        <p:spPr/>
        <p:txBody>
          <a:bodyPr/>
          <a:lstStyle>
            <a:lvl1pPr>
              <a:defRPr/>
            </a:lvl1pPr>
          </a:lstStyle>
          <a:p>
            <a:pPr>
              <a:defRPr/>
            </a:pPr>
            <a:endParaRPr lang="en-US" dirty="0"/>
          </a:p>
        </p:txBody>
      </p:sp>
      <p:sp>
        <p:nvSpPr>
          <p:cNvPr id="12" name="Slide Number Placeholder 6"/>
          <p:cNvSpPr>
            <a:spLocks noGrp="1"/>
          </p:cNvSpPr>
          <p:nvPr>
            <p:ph type="sldNum" sz="quarter" idx="12"/>
          </p:nvPr>
        </p:nvSpPr>
        <p:spPr/>
        <p:txBody>
          <a:bodyPr/>
          <a:lstStyle>
            <a:lvl1pPr>
              <a:defRPr/>
            </a:lvl1pPr>
          </a:lstStyle>
          <a:p>
            <a:fld id="{CA9F5D85-0529-4CB4-A23C-5610D0834890}" type="slidenum">
              <a:rPr lang="en-US" altLang="en-US"/>
              <a:pPr/>
              <a:t>‹#›</a:t>
            </a:fld>
            <a:endParaRPr lang="en-US" altLang="en-US" dirty="0"/>
          </a:p>
        </p:txBody>
      </p:sp>
    </p:spTree>
    <p:extLst>
      <p:ext uri="{BB962C8B-B14F-4D97-AF65-F5344CB8AC3E}">
        <p14:creationId xmlns:p14="http://schemas.microsoft.com/office/powerpoint/2010/main" val="256757266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cs typeface="+mn-cs"/>
              </a:defRPr>
            </a:lvl1pPr>
          </a:lstStyle>
          <a:p>
            <a:pPr>
              <a:defRPr/>
            </a:pPr>
            <a:fld id="{167BCF6A-220E-467C-96A6-BA71E1CD76EB}" type="datetimeFigureOut">
              <a:rPr lang="en-US"/>
              <a:pPr>
                <a:defRPr/>
              </a:pPr>
              <a:t>4/3/2020</a:t>
            </a:fld>
            <a:endParaRPr lang="en-US" dirty="0"/>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fontAlgn="auto">
              <a:spcBef>
                <a:spcPts val="0"/>
              </a:spcBef>
              <a:spcAft>
                <a:spcPts val="0"/>
              </a:spcAft>
              <a:defRPr sz="1100">
                <a:solidFill>
                  <a:schemeClr val="tx2"/>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234363" y="6354763"/>
            <a:ext cx="582612" cy="274637"/>
          </a:xfrm>
          <a:prstGeom prst="rect">
            <a:avLst/>
          </a:prstGeom>
          <a:ln w="19050">
            <a:noFill/>
          </a:ln>
        </p:spPr>
        <p:txBody>
          <a:bodyPr vert="horz" wrap="square" lIns="91440" tIns="45720" rIns="91440" bIns="45720" numCol="1" anchor="ctr" anchorCtr="0" compatLnSpc="1">
            <a:prstTxWarp prst="textNoShape">
              <a:avLst/>
            </a:prstTxWarp>
          </a:bodyPr>
          <a:lstStyle>
            <a:lvl1pPr algn="ctr">
              <a:defRPr sz="1100">
                <a:solidFill>
                  <a:schemeClr val="tx2"/>
                </a:solidFill>
                <a:latin typeface="Franklin Gothic Book" panose="020B0503020102020204" pitchFamily="34" charset="0"/>
              </a:defRPr>
            </a:lvl1pPr>
          </a:lstStyle>
          <a:p>
            <a:fld id="{9DD2CF65-0C31-47D1-88CC-E26075772A13}"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4444" r:id="rId1"/>
    <p:sldLayoutId id="2147484445" r:id="rId2"/>
    <p:sldLayoutId id="2147484446" r:id="rId3"/>
    <p:sldLayoutId id="2147484447" r:id="rId4"/>
    <p:sldLayoutId id="2147484448" r:id="rId5"/>
    <p:sldLayoutId id="2147484449" r:id="rId6"/>
    <p:sldLayoutId id="2147484450" r:id="rId7"/>
    <p:sldLayoutId id="2147484451" r:id="rId8"/>
    <p:sldLayoutId id="2147484452" r:id="rId9"/>
    <p:sldLayoutId id="2147484453" r:id="rId10"/>
    <p:sldLayoutId id="2147484454" r:id="rId11"/>
  </p:sldLayoutIdLst>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1.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4.xml"/><Relationship Id="rId5" Type="http://schemas.openxmlformats.org/officeDocument/2006/relationships/hyperlink" Target="http://fromthepews.wordpress.com/2011/01/13/disposed-of-and-put-in-its-proper-place/" TargetMode="External"/><Relationship Id="rId4" Type="http://schemas.openxmlformats.org/officeDocument/2006/relationships/image" Target="../media/image16.jpg"/></Relationships>
</file>

<file path=ppt/slides/_rels/slide25.xml.rels><?xml version="1.0" encoding="UTF-8" standalone="yes"?>
<Relationships xmlns="http://schemas.openxmlformats.org/package/2006/relationships"><Relationship Id="rId3" Type="http://schemas.openxmlformats.org/officeDocument/2006/relationships/hyperlink" Target="http://www.mshomecorp.com/"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hyperlink" Target="mailto:kimberly.stamps@mshc.com" TargetMode="External"/><Relationship Id="rId4" Type="http://schemas.openxmlformats.org/officeDocument/2006/relationships/hyperlink" Target="https://files.hudexchange.info/resources/documents/Building-HOME-Chapter-3-CHDO-Requirements-and-Activities.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419600"/>
            <a:ext cx="7010400" cy="1295400"/>
          </a:xfrm>
        </p:spPr>
        <p:txBody>
          <a:bodyPr>
            <a:noAutofit/>
          </a:bodyPr>
          <a:lstStyle/>
          <a:p>
            <a:pPr algn="ctr" eaLnBrk="1" fontAlgn="auto" hangingPunct="1">
              <a:spcAft>
                <a:spcPts val="0"/>
              </a:spcAft>
              <a:defRPr/>
            </a:pPr>
            <a:r>
              <a:rPr lang="en-US" altLang="en-US" sz="2000" dirty="0">
                <a:solidFill>
                  <a:srgbClr val="3E4981"/>
                </a:solidFill>
                <a:latin typeface="Franklin Gothic Demi" panose="020B0703020102020204" pitchFamily="34" charset="0"/>
              </a:rPr>
              <a:t>2020 Home Investment Partnerships Program </a:t>
            </a:r>
          </a:p>
          <a:p>
            <a:pPr algn="ctr" eaLnBrk="1" fontAlgn="auto" hangingPunct="1">
              <a:spcAft>
                <a:spcPts val="0"/>
              </a:spcAft>
              <a:defRPr/>
            </a:pPr>
            <a:r>
              <a:rPr lang="en-US" altLang="en-US" sz="2000" dirty="0">
                <a:solidFill>
                  <a:srgbClr val="3E4981"/>
                </a:solidFill>
                <a:latin typeface="Franklin Gothic Demi" panose="020B0703020102020204" pitchFamily="34" charset="0"/>
              </a:rPr>
              <a:t>How to Become </a:t>
            </a:r>
            <a:r>
              <a:rPr lang="en-US" altLang="en-US" sz="2000">
                <a:solidFill>
                  <a:srgbClr val="3E4981"/>
                </a:solidFill>
                <a:latin typeface="Franklin Gothic Demi" panose="020B0703020102020204" pitchFamily="34" charset="0"/>
              </a:rPr>
              <a:t>a CHDO? </a:t>
            </a:r>
            <a:endParaRPr lang="en-US" altLang="en-US" sz="2000" dirty="0">
              <a:solidFill>
                <a:srgbClr val="3E4981"/>
              </a:solidFill>
              <a:latin typeface="Franklin Gothic Demi" panose="020B0703020102020204" pitchFamily="34" charset="0"/>
            </a:endParaRPr>
          </a:p>
        </p:txBody>
      </p:sp>
      <p:sp>
        <p:nvSpPr>
          <p:cNvPr id="2" name="Title 1"/>
          <p:cNvSpPr>
            <a:spLocks noGrp="1"/>
          </p:cNvSpPr>
          <p:nvPr>
            <p:ph type="title"/>
          </p:nvPr>
        </p:nvSpPr>
        <p:spPr>
          <a:xfrm>
            <a:off x="0" y="800100"/>
            <a:ext cx="7010400" cy="1828800"/>
          </a:xfrm>
        </p:spPr>
        <p:txBody>
          <a:bodyPr/>
          <a:lstStyle/>
          <a:p>
            <a:pPr algn="ctr" eaLnBrk="1" fontAlgn="auto" hangingPunct="1">
              <a:spcAft>
                <a:spcPts val="0"/>
              </a:spcAft>
              <a:defRPr/>
            </a:pPr>
            <a:r>
              <a:rPr lang="en-US" sz="4800" b="1" dirty="0">
                <a:solidFill>
                  <a:srgbClr val="263746"/>
                </a:solidFill>
                <a:latin typeface="Futura"/>
              </a:rPr>
              <a:t>Mississippi Home Corporation</a:t>
            </a:r>
          </a:p>
        </p:txBody>
      </p:sp>
      <p:pic>
        <p:nvPicPr>
          <p:cNvPr id="13316"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5946775"/>
            <a:ext cx="990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Box 9"/>
          <p:cNvSpPr txBox="1">
            <a:spLocks noChangeArrowheads="1"/>
          </p:cNvSpPr>
          <p:nvPr/>
        </p:nvSpPr>
        <p:spPr bwMode="auto">
          <a:xfrm>
            <a:off x="1352550" y="6267450"/>
            <a:ext cx="5486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Wingdings 2" panose="05020102010507070707" pitchFamily="18" charset="2"/>
              <a:buChar char=""/>
              <a:defRPr sz="2000">
                <a:solidFill>
                  <a:schemeClr val="tx2"/>
                </a:solidFill>
                <a:latin typeface="Franklin Gothic Book" panose="020B0503020102020204" pitchFamily="34" charset="0"/>
              </a:defRPr>
            </a:lvl1pPr>
            <a:lvl2pPr marL="742950" indent="-285750" eaLnBrk="0" hangingPunct="0">
              <a:spcBef>
                <a:spcPct val="20000"/>
              </a:spcBef>
              <a:buClr>
                <a:schemeClr val="accent2"/>
              </a:buClr>
              <a:buFont typeface="Wingdings" panose="05000000000000000000" pitchFamily="2" charset="2"/>
              <a:buChar char="§"/>
              <a:defRPr>
                <a:solidFill>
                  <a:schemeClr val="tx2"/>
                </a:solidFill>
                <a:latin typeface="Franklin Gothic Book" panose="020B0503020102020204" pitchFamily="34" charset="0"/>
              </a:defRPr>
            </a:lvl2pPr>
            <a:lvl3pPr marL="1143000" indent="-228600" eaLnBrk="0" hangingPunct="0">
              <a:spcBef>
                <a:spcPct val="20000"/>
              </a:spcBef>
              <a:buClr>
                <a:srgbClr val="928B70"/>
              </a:buClr>
              <a:buFont typeface="Wingdings" panose="05000000000000000000" pitchFamily="2" charset="2"/>
              <a:buChar char="§"/>
              <a:defRPr sz="1600">
                <a:solidFill>
                  <a:schemeClr val="tx2"/>
                </a:solidFill>
                <a:latin typeface="Franklin Gothic Book" panose="020B0503020102020204" pitchFamily="34" charset="0"/>
              </a:defRPr>
            </a:lvl3pPr>
            <a:lvl4pPr marL="1600200" indent="-228600" eaLnBrk="0" hangingPunct="0">
              <a:spcBef>
                <a:spcPct val="20000"/>
              </a:spcBef>
              <a:buClr>
                <a:srgbClr val="87706B"/>
              </a:buClr>
              <a:buFont typeface="Wingdings" panose="05000000000000000000" pitchFamily="2" charset="2"/>
              <a:buChar char="§"/>
              <a:defRPr sz="1400">
                <a:solidFill>
                  <a:schemeClr val="tx2"/>
                </a:solidFill>
                <a:latin typeface="Franklin Gothic Book" panose="020B0503020102020204" pitchFamily="34" charset="0"/>
              </a:defRPr>
            </a:lvl4pPr>
            <a:lvl5pPr marL="2057400" indent="-228600" eaLnBrk="0" hangingPunct="0">
              <a:spcBef>
                <a:spcPct val="20000"/>
              </a:spcBef>
              <a:buClr>
                <a:srgbClr val="6F777D"/>
              </a:buClr>
              <a:buFont typeface="Wingdings" panose="05000000000000000000" pitchFamily="2" charset="2"/>
              <a:buChar char="§"/>
              <a:defRPr sz="13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rgbClr val="6F777D"/>
              </a:buClr>
              <a:buFont typeface="Wingdings" panose="05000000000000000000" pitchFamily="2" charset="2"/>
              <a:buChar char="§"/>
              <a:defRPr sz="1300">
                <a:solidFill>
                  <a:schemeClr val="tx2"/>
                </a:solidFill>
                <a:latin typeface="Franklin Gothic Book" panose="020B0503020102020204" pitchFamily="34" charset="0"/>
              </a:defRPr>
            </a:lvl9pPr>
          </a:lstStyle>
          <a:p>
            <a:pPr algn="r" eaLnBrk="1" hangingPunct="1">
              <a:spcBef>
                <a:spcPct val="0"/>
              </a:spcBef>
              <a:buClrTx/>
              <a:buFontTx/>
              <a:buNone/>
            </a:pPr>
            <a:r>
              <a:rPr lang="en-US" altLang="en-US" sz="1400" dirty="0">
                <a:solidFill>
                  <a:srgbClr val="263746"/>
                </a:solidFill>
                <a:latin typeface="Franklin Gothic Medium" panose="020B0603020102020204" pitchFamily="34" charset="0"/>
              </a:rPr>
              <a:t>735 Riverside Dr. / Jackson, MS / 601.718.4642 / mshomecorp.com</a:t>
            </a:r>
          </a:p>
        </p:txBody>
      </p:sp>
      <p:sp>
        <p:nvSpPr>
          <p:cNvPr id="12" name="Rectangle 11"/>
          <p:cNvSpPr/>
          <p:nvPr/>
        </p:nvSpPr>
        <p:spPr>
          <a:xfrm>
            <a:off x="1295400" y="6548438"/>
            <a:ext cx="5486400" cy="52387"/>
          </a:xfrm>
          <a:prstGeom prst="rect">
            <a:avLst/>
          </a:prstGeom>
          <a:solidFill>
            <a:srgbClr val="3E49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319" name="Picture 1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37413" y="3048000"/>
            <a:ext cx="17541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1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95913" y="3048000"/>
            <a:ext cx="17541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28788" y="3048000"/>
            <a:ext cx="1762125"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1913" y="3048000"/>
            <a:ext cx="15636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18"/>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567113" y="3048000"/>
            <a:ext cx="1757362"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Picture 2" descr="N:\FORMS\HUD House.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6663" y="5770563"/>
            <a:ext cx="442912"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513" y="1219200"/>
            <a:ext cx="8407400" cy="4406900"/>
          </a:xfrm>
        </p:spPr>
        <p:txBody>
          <a:bodyPr>
            <a:normAutofit/>
          </a:bodyPr>
          <a:lstStyle/>
          <a:p>
            <a:pPr marL="44450" indent="0">
              <a:buNone/>
            </a:pPr>
            <a:endParaRPr lang="en-US" altLang="en-US" sz="2600" dirty="0">
              <a:solidFill>
                <a:schemeClr val="tx1"/>
              </a:solidFill>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HOME PROGRAM AWARD is 15% of total Home Annual Allocation.</a:t>
            </a:r>
          </a:p>
          <a:p>
            <a:pPr marL="228600" lvl="0" eaLnBrk="1" fontAlgn="auto" hangingPunct="1">
              <a:lnSpc>
                <a:spcPct val="90000"/>
              </a:lnSpc>
              <a:spcBef>
                <a:spcPts val="1000"/>
              </a:spcBef>
              <a:spcAft>
                <a:spcPts val="0"/>
              </a:spcAft>
              <a:buClrTx/>
              <a:buFont typeface="Arial" panose="020B0604020202020204" pitchFamily="34" charset="0"/>
              <a:buChar char="•"/>
            </a:pPr>
            <a:endParaRPr lang="en-US" sz="2800" b="1" spc="0" dirty="0">
              <a:solidFill>
                <a:prstClr val="black"/>
              </a:solidFill>
              <a:latin typeface="Calibri" panose="020F0502020204030204"/>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2020- $1,537,919 is the CHDO set-aside allocation</a:t>
            </a:r>
          </a:p>
          <a:p>
            <a:pPr marL="228600" lvl="0" eaLnBrk="1" fontAlgn="auto" hangingPunct="1">
              <a:lnSpc>
                <a:spcPct val="90000"/>
              </a:lnSpc>
              <a:spcBef>
                <a:spcPts val="1000"/>
              </a:spcBef>
              <a:spcAft>
                <a:spcPts val="0"/>
              </a:spcAft>
              <a:buClrTx/>
              <a:buFont typeface="Arial" panose="020B0604020202020204" pitchFamily="34" charset="0"/>
              <a:buChar char="•"/>
            </a:pPr>
            <a:endParaRPr lang="en-US" sz="2800" b="1" spc="0" dirty="0">
              <a:solidFill>
                <a:prstClr val="black"/>
              </a:solidFill>
              <a:latin typeface="Calibri" panose="020F0502020204030204"/>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Total per project award is up $1.5 million per applicant</a:t>
            </a:r>
            <a:endParaRPr lang="en-US" altLang="en-US" sz="4800" dirty="0"/>
          </a:p>
        </p:txBody>
      </p:sp>
      <p:sp>
        <p:nvSpPr>
          <p:cNvPr id="3" name="Title 2"/>
          <p:cNvSpPr>
            <a:spLocks noGrp="1"/>
          </p:cNvSpPr>
          <p:nvPr>
            <p:ph type="title"/>
          </p:nvPr>
        </p:nvSpPr>
        <p:spPr>
          <a:xfrm>
            <a:off x="914400" y="355600"/>
            <a:ext cx="7812087" cy="863600"/>
          </a:xfrm>
        </p:spPr>
        <p:txBody>
          <a:bodyPr/>
          <a:lstStyle/>
          <a:p>
            <a:pPr eaLnBrk="1" fontAlgn="auto" hangingPunct="1">
              <a:spcAft>
                <a:spcPts val="0"/>
              </a:spcAft>
              <a:defRPr/>
            </a:pPr>
            <a:r>
              <a:rPr lang="en-US" sz="3600" dirty="0">
                <a:solidFill>
                  <a:schemeClr val="accent1"/>
                </a:solidFill>
              </a:rPr>
              <a:t>2020 home program award</a:t>
            </a:r>
          </a:p>
        </p:txBody>
      </p:sp>
      <p:sp>
        <p:nvSpPr>
          <p:cNvPr id="5" name="Rectangle 4"/>
          <p:cNvSpPr/>
          <p:nvPr/>
        </p:nvSpPr>
        <p:spPr>
          <a:xfrm flipV="1">
            <a:off x="21771" y="655451"/>
            <a:ext cx="1273629"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6" name="Title 2"/>
          <p:cNvSpPr txBox="1">
            <a:spLocks/>
          </p:cNvSpPr>
          <p:nvPr/>
        </p:nvSpPr>
        <p:spPr>
          <a:xfrm>
            <a:off x="762000" y="701301"/>
            <a:ext cx="8081963" cy="6350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r>
              <a:rPr lang="en-US" sz="4000" b="1" dirty="0">
                <a:solidFill>
                  <a:schemeClr val="accent1"/>
                </a:solidFill>
              </a:rPr>
              <a:t>   </a:t>
            </a:r>
            <a:endParaRPr lang="en-US" sz="4000" dirty="0"/>
          </a:p>
        </p:txBody>
      </p:sp>
      <p:pic>
        <p:nvPicPr>
          <p:cNvPr id="27654"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3140" y="5181600"/>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377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513" y="1219200"/>
            <a:ext cx="8407400" cy="4406900"/>
          </a:xfrm>
        </p:spPr>
        <p:txBody>
          <a:bodyPr>
            <a:normAutofit/>
          </a:bodyPr>
          <a:lstStyle/>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Nonprofit organization organized under State laws</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No part of net earning inures to the benefit of any member, founder, contributor, or individual</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Is tax exempt</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Has among its purposes the provision of decent housing that is affordable to low-income people</a:t>
            </a:r>
          </a:p>
          <a:p>
            <a:pPr marL="44450" indent="0">
              <a:buNone/>
            </a:pPr>
            <a:endParaRPr lang="en-US" altLang="en-US" sz="2600" dirty="0">
              <a:solidFill>
                <a:schemeClr val="tx1"/>
              </a:solidFill>
            </a:endParaRPr>
          </a:p>
        </p:txBody>
      </p:sp>
      <p:sp>
        <p:nvSpPr>
          <p:cNvPr id="3" name="Title 2"/>
          <p:cNvSpPr>
            <a:spLocks noGrp="1"/>
          </p:cNvSpPr>
          <p:nvPr>
            <p:ph type="title"/>
          </p:nvPr>
        </p:nvSpPr>
        <p:spPr>
          <a:xfrm>
            <a:off x="914400" y="355600"/>
            <a:ext cx="7812087" cy="863600"/>
          </a:xfrm>
        </p:spPr>
        <p:txBody>
          <a:bodyPr/>
          <a:lstStyle/>
          <a:p>
            <a:pPr eaLnBrk="1" fontAlgn="auto" hangingPunct="1">
              <a:spcAft>
                <a:spcPts val="0"/>
              </a:spcAft>
              <a:defRPr/>
            </a:pPr>
            <a:r>
              <a:rPr lang="en-US" sz="3600" dirty="0">
                <a:solidFill>
                  <a:schemeClr val="accent1"/>
                </a:solidFill>
              </a:rPr>
              <a:t>Certification requirements</a:t>
            </a:r>
          </a:p>
        </p:txBody>
      </p:sp>
      <p:sp>
        <p:nvSpPr>
          <p:cNvPr id="5" name="Rectangle 4"/>
          <p:cNvSpPr/>
          <p:nvPr/>
        </p:nvSpPr>
        <p:spPr>
          <a:xfrm flipV="1">
            <a:off x="21771" y="655451"/>
            <a:ext cx="1273629"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6" name="Title 2"/>
          <p:cNvSpPr txBox="1">
            <a:spLocks/>
          </p:cNvSpPr>
          <p:nvPr/>
        </p:nvSpPr>
        <p:spPr>
          <a:xfrm>
            <a:off x="762000" y="701301"/>
            <a:ext cx="8081963" cy="6350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r>
              <a:rPr lang="en-US" sz="4000" b="1" dirty="0">
                <a:solidFill>
                  <a:schemeClr val="accent1"/>
                </a:solidFill>
              </a:rPr>
              <a:t>   </a:t>
            </a:r>
            <a:endParaRPr lang="en-US" sz="4000" dirty="0"/>
          </a:p>
        </p:txBody>
      </p:sp>
      <p:pic>
        <p:nvPicPr>
          <p:cNvPr id="27654"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3140" y="5181600"/>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104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513" y="1219200"/>
            <a:ext cx="8407400" cy="4406900"/>
          </a:xfrm>
        </p:spPr>
        <p:txBody>
          <a:bodyPr>
            <a:normAutofit/>
          </a:bodyPr>
          <a:lstStyle/>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Conforms to the financial accountability standards of 24 CFR 84.21</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Has demonstrated capacity for carrying out activities with HOME funds</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Has a history of serving the community where housing to be assisted with HOME funds will be produced</a:t>
            </a:r>
          </a:p>
          <a:p>
            <a:pPr marL="44450" indent="0">
              <a:buNone/>
            </a:pPr>
            <a:endParaRPr lang="en-US" altLang="en-US" sz="2600" dirty="0">
              <a:solidFill>
                <a:schemeClr val="tx1"/>
              </a:solidFill>
            </a:endParaRPr>
          </a:p>
        </p:txBody>
      </p:sp>
      <p:sp>
        <p:nvSpPr>
          <p:cNvPr id="3" name="Title 2"/>
          <p:cNvSpPr>
            <a:spLocks noGrp="1"/>
          </p:cNvSpPr>
          <p:nvPr>
            <p:ph type="title"/>
          </p:nvPr>
        </p:nvSpPr>
        <p:spPr>
          <a:xfrm>
            <a:off x="1143000" y="355600"/>
            <a:ext cx="7583487" cy="863600"/>
          </a:xfrm>
        </p:spPr>
        <p:txBody>
          <a:bodyPr/>
          <a:lstStyle/>
          <a:p>
            <a:pPr eaLnBrk="1" fontAlgn="auto" hangingPunct="1">
              <a:spcAft>
                <a:spcPts val="0"/>
              </a:spcAft>
              <a:defRPr/>
            </a:pPr>
            <a:r>
              <a:rPr lang="en-US" cap="none" dirty="0">
                <a:solidFill>
                  <a:schemeClr val="accent1"/>
                </a:solidFill>
              </a:rPr>
              <a:t>Certification Requirements Cont’d</a:t>
            </a:r>
            <a:endParaRPr lang="en-US" dirty="0">
              <a:solidFill>
                <a:schemeClr val="accent1"/>
              </a:solidFill>
            </a:endParaRPr>
          </a:p>
        </p:txBody>
      </p:sp>
      <p:sp>
        <p:nvSpPr>
          <p:cNvPr id="5" name="Rectangle 4"/>
          <p:cNvSpPr/>
          <p:nvPr/>
        </p:nvSpPr>
        <p:spPr>
          <a:xfrm flipV="1">
            <a:off x="21771" y="655451"/>
            <a:ext cx="1273629"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6" name="Title 2"/>
          <p:cNvSpPr txBox="1">
            <a:spLocks/>
          </p:cNvSpPr>
          <p:nvPr/>
        </p:nvSpPr>
        <p:spPr>
          <a:xfrm>
            <a:off x="762000" y="701301"/>
            <a:ext cx="8081963" cy="6350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r>
              <a:rPr lang="en-US" sz="4000" b="1" dirty="0">
                <a:solidFill>
                  <a:schemeClr val="accent1"/>
                </a:solidFill>
              </a:rPr>
              <a:t>   </a:t>
            </a:r>
            <a:endParaRPr lang="en-US" sz="4000" dirty="0"/>
          </a:p>
        </p:txBody>
      </p:sp>
      <p:pic>
        <p:nvPicPr>
          <p:cNvPr id="27654"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3140" y="5181600"/>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414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0538" y="1491003"/>
            <a:ext cx="8407400" cy="4406900"/>
          </a:xfrm>
          <a:effectLst>
            <a:glow rad="101600">
              <a:schemeClr val="accent1">
                <a:satMod val="175000"/>
                <a:alpha val="40000"/>
              </a:schemeClr>
            </a:glow>
          </a:effectLst>
        </p:spPr>
        <p:txBody>
          <a:bodyPr>
            <a:normAutofit/>
          </a:bodyPr>
          <a:lstStyle/>
          <a:p>
            <a:pPr marL="388620" indent="-342900" eaLnBrk="1" fontAlgn="auto" hangingPunct="1">
              <a:spcAft>
                <a:spcPts val="0"/>
              </a:spcAft>
              <a:buFont typeface="Wingdings" panose="05000000000000000000" pitchFamily="2" charset="2"/>
              <a:buChar char="§"/>
              <a:defRPr/>
            </a:pPr>
            <a:endParaRPr lang="en-US" dirty="0">
              <a:solidFill>
                <a:srgbClr val="263746"/>
              </a:solidFill>
              <a:latin typeface="Franklin Gothic Demi Cond" panose="020B0706030402020204" pitchFamily="34" charset="0"/>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Governing board of not less than 1/3 low-income persons &amp; not more than 1/3 public officials </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501c3 or c4 ruling from IRS</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 Demonstrated capacity for carrying out activities assisted with HOME funds</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History of serving the community in which the HOME assisted housing is located for a minimum of one year </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 Among its purposes the provision of decent housing that is affordable to low-and moderate-income persons (charter, articles of incorporation, resolutions, or by-laws)</a:t>
            </a:r>
          </a:p>
          <a:p>
            <a:pPr marL="0" lvl="0" indent="0" algn="ctr" eaLnBrk="1" fontAlgn="auto" hangingPunct="1">
              <a:spcBef>
                <a:spcPct val="0"/>
              </a:spcBef>
              <a:spcAft>
                <a:spcPts val="0"/>
              </a:spcAft>
              <a:buClrTx/>
              <a:buNone/>
              <a:defRPr/>
            </a:pPr>
            <a:endParaRPr lang="en-US" sz="4000" spc="0" dirty="0">
              <a:solidFill>
                <a:prstClr val="black"/>
              </a:solidFill>
              <a:latin typeface="Franklin Gothic Medium" panose="020B0603020102020204" pitchFamily="34" charset="0"/>
              <a:cs typeface="Arial" panose="020B0604020202020204" pitchFamily="34" charset="0"/>
            </a:endParaRPr>
          </a:p>
          <a:p>
            <a:pPr marL="45720" indent="0" eaLnBrk="1" fontAlgn="auto" hangingPunct="1">
              <a:spcAft>
                <a:spcPts val="0"/>
              </a:spcAft>
              <a:buFont typeface="Wingdings 2" panose="05020102010507070707" pitchFamily="18" charset="2"/>
              <a:buNone/>
              <a:defRPr/>
            </a:pPr>
            <a:endParaRPr lang="en-US" dirty="0"/>
          </a:p>
        </p:txBody>
      </p:sp>
      <p:sp>
        <p:nvSpPr>
          <p:cNvPr id="3" name="Title 2"/>
          <p:cNvSpPr>
            <a:spLocks noGrp="1"/>
          </p:cNvSpPr>
          <p:nvPr>
            <p:ph type="title"/>
          </p:nvPr>
        </p:nvSpPr>
        <p:spPr>
          <a:xfrm>
            <a:off x="304800" y="30503"/>
            <a:ext cx="8382000" cy="1054100"/>
          </a:xfrm>
        </p:spPr>
        <p:txBody>
          <a:bodyPr/>
          <a:lstStyle/>
          <a:p>
            <a:pPr eaLnBrk="1" fontAlgn="auto" hangingPunct="1">
              <a:spcAft>
                <a:spcPts val="0"/>
              </a:spcAft>
              <a:defRPr/>
            </a:pPr>
            <a:r>
              <a:rPr lang="en-US" dirty="0">
                <a:solidFill>
                  <a:schemeClr val="accent1"/>
                </a:solidFill>
              </a:rPr>
              <a:t>Chdo certification </a:t>
            </a:r>
          </a:p>
        </p:txBody>
      </p:sp>
      <p:sp>
        <p:nvSpPr>
          <p:cNvPr id="7" name="Rectangle 6"/>
          <p:cNvSpPr/>
          <p:nvPr/>
        </p:nvSpPr>
        <p:spPr>
          <a:xfrm>
            <a:off x="0" y="914400"/>
            <a:ext cx="9144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2"/>
          <p:cNvSpPr txBox="1">
            <a:spLocks/>
          </p:cNvSpPr>
          <p:nvPr/>
        </p:nvSpPr>
        <p:spPr>
          <a:xfrm>
            <a:off x="533400" y="508000"/>
            <a:ext cx="8382000" cy="10541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sz="4000" dirty="0"/>
          </a:p>
        </p:txBody>
      </p:sp>
      <p:pic>
        <p:nvPicPr>
          <p:cNvPr id="4403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553075"/>
            <a:ext cx="16589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994309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407400" cy="4181475"/>
          </a:xfrm>
        </p:spPr>
        <p:txBody>
          <a:bodyPr/>
          <a:lstStyle/>
          <a:p>
            <a:pPr marL="388620" indent="-342900" eaLnBrk="1" fontAlgn="auto" hangingPunct="1">
              <a:spcAft>
                <a:spcPts val="0"/>
              </a:spcAft>
              <a:buFont typeface="Wingdings" panose="05000000000000000000" pitchFamily="2" charset="2"/>
              <a:buChar char="§"/>
              <a:defRPr/>
            </a:pPr>
            <a:endParaRPr lang="en-US" dirty="0">
              <a:solidFill>
                <a:srgbClr val="263746"/>
              </a:solidFill>
              <a:latin typeface="Franklin Gothic Demi Cond" panose="020B0706030402020204" pitchFamily="34" charset="0"/>
            </a:endParaRPr>
          </a:p>
          <a:p>
            <a:pPr marL="388620" indent="-342900" eaLnBrk="1" fontAlgn="auto" hangingPunct="1">
              <a:spcAft>
                <a:spcPts val="0"/>
              </a:spcAft>
              <a:buFont typeface="Wingdings" panose="05000000000000000000" pitchFamily="2" charset="2"/>
              <a:buChar char="§"/>
              <a:defRPr/>
            </a:pPr>
            <a:endParaRPr lang="en-US" dirty="0">
              <a:solidFill>
                <a:srgbClr val="263746"/>
              </a:solidFill>
              <a:latin typeface="Franklin Gothic Demi Cond" panose="020B0706030402020204" pitchFamily="34" charset="0"/>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200" spc="0" dirty="0">
                <a:solidFill>
                  <a:prstClr val="black"/>
                </a:solidFill>
                <a:latin typeface="Calibri" panose="020F0502020204030204"/>
              </a:rPr>
              <a:t>A legally incorporated tax-exempt nonprofit organization</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200" spc="0" dirty="0">
                <a:solidFill>
                  <a:prstClr val="black"/>
                </a:solidFill>
                <a:latin typeface="Calibri" panose="020F0502020204030204"/>
              </a:rPr>
              <a:t>An independent organization free of undue control by for-profit or governmental entities</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200" spc="0" dirty="0">
                <a:solidFill>
                  <a:prstClr val="black"/>
                </a:solidFill>
                <a:latin typeface="Calibri" panose="020F0502020204030204"/>
              </a:rPr>
              <a:t>Accountable to the low-income community it serves</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200" spc="0" dirty="0">
                <a:solidFill>
                  <a:prstClr val="black"/>
                </a:solidFill>
                <a:latin typeface="Calibri" panose="020F0502020204030204"/>
              </a:rPr>
              <a:t>Capable of undertaking the development of affordable housing</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200" spc="0" dirty="0">
                <a:solidFill>
                  <a:prstClr val="black"/>
                </a:solidFill>
                <a:latin typeface="Calibri" panose="020F0502020204030204"/>
              </a:rPr>
              <a:t>Must define service area</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200" spc="0" dirty="0">
                <a:solidFill>
                  <a:prstClr val="black"/>
                </a:solidFill>
                <a:latin typeface="Calibri" panose="020F0502020204030204"/>
              </a:rPr>
              <a:t>Define the proposed project</a:t>
            </a:r>
          </a:p>
          <a:p>
            <a:pPr marL="45720" indent="0" eaLnBrk="1" fontAlgn="auto" hangingPunct="1">
              <a:spcAft>
                <a:spcPts val="0"/>
              </a:spcAft>
              <a:buFont typeface="Wingdings 2" panose="05020102010507070707" pitchFamily="18" charset="2"/>
              <a:buNone/>
              <a:defRPr/>
            </a:pPr>
            <a:endParaRPr lang="en-US" dirty="0"/>
          </a:p>
        </p:txBody>
      </p:sp>
      <p:sp>
        <p:nvSpPr>
          <p:cNvPr id="3" name="Title 2"/>
          <p:cNvSpPr>
            <a:spLocks noGrp="1"/>
          </p:cNvSpPr>
          <p:nvPr>
            <p:ph type="title"/>
          </p:nvPr>
        </p:nvSpPr>
        <p:spPr>
          <a:xfrm>
            <a:off x="381000" y="44450"/>
            <a:ext cx="8382000" cy="1054100"/>
          </a:xfrm>
        </p:spPr>
        <p:txBody>
          <a:bodyPr/>
          <a:lstStyle/>
          <a:p>
            <a:pPr eaLnBrk="1" fontAlgn="auto" hangingPunct="1">
              <a:spcAft>
                <a:spcPts val="0"/>
              </a:spcAft>
              <a:defRPr/>
            </a:pPr>
            <a:r>
              <a:rPr lang="en-US" cap="none" dirty="0">
                <a:solidFill>
                  <a:schemeClr val="accent1"/>
                </a:solidFill>
              </a:rPr>
              <a:t>What does it take to become a CHDO?</a:t>
            </a:r>
            <a:r>
              <a:rPr lang="en-US" cap="none" dirty="0"/>
              <a:t> </a:t>
            </a:r>
          </a:p>
        </p:txBody>
      </p:sp>
      <p:sp>
        <p:nvSpPr>
          <p:cNvPr id="7" name="Rectangle 6"/>
          <p:cNvSpPr/>
          <p:nvPr/>
        </p:nvSpPr>
        <p:spPr>
          <a:xfrm>
            <a:off x="0" y="914400"/>
            <a:ext cx="9144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2"/>
          <p:cNvSpPr txBox="1">
            <a:spLocks/>
          </p:cNvSpPr>
          <p:nvPr/>
        </p:nvSpPr>
        <p:spPr>
          <a:xfrm>
            <a:off x="533400" y="200025"/>
            <a:ext cx="8382000" cy="1362075"/>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sz="4000" dirty="0"/>
          </a:p>
        </p:txBody>
      </p:sp>
      <p:pic>
        <p:nvPicPr>
          <p:cNvPr id="4403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553075"/>
            <a:ext cx="16589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4834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09700"/>
            <a:ext cx="8407400" cy="4716463"/>
          </a:xfrm>
        </p:spPr>
        <p:txBody>
          <a:bodyPr>
            <a:normAutofit/>
          </a:bodyPr>
          <a:lstStyle/>
          <a:p>
            <a:pPr marL="388620" indent="-342900" eaLnBrk="1" fontAlgn="auto" hangingPunct="1">
              <a:spcAft>
                <a:spcPts val="0"/>
              </a:spcAft>
              <a:buFont typeface="Wingdings" panose="05000000000000000000" pitchFamily="2" charset="2"/>
              <a:buChar char="§"/>
              <a:defRPr/>
            </a:pPr>
            <a:endParaRPr lang="en-US" dirty="0">
              <a:solidFill>
                <a:srgbClr val="263746"/>
              </a:solidFill>
              <a:latin typeface="Franklin Gothic Demi" panose="020B0703020102020204" pitchFamily="34" charset="0"/>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Resident of a low-income neighborhood in the community, where 51% or more of the residents are low-income</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Low-income resident of the community </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Elected representative of a low-income neighborhood organization, </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comprised primarily of residents of a low-income neighborhood &amp;   </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 whose purpose is to serve the interests of the neighborhood residents</a:t>
            </a:r>
          </a:p>
          <a:p>
            <a:pPr marL="45720" indent="0" eaLnBrk="1" fontAlgn="auto" hangingPunct="1">
              <a:spcAft>
                <a:spcPts val="0"/>
              </a:spcAft>
              <a:buNone/>
              <a:defRPr/>
            </a:pPr>
            <a:endParaRPr lang="en-US" dirty="0">
              <a:solidFill>
                <a:srgbClr val="263746"/>
              </a:solidFill>
              <a:latin typeface="Franklin Gothic Demi" panose="020B0703020102020204" pitchFamily="34" charset="0"/>
            </a:endParaRPr>
          </a:p>
          <a:p>
            <a:pPr marL="388620" indent="-342900" eaLnBrk="1" fontAlgn="auto" hangingPunct="1">
              <a:spcAft>
                <a:spcPts val="0"/>
              </a:spcAft>
              <a:buFont typeface="Wingdings" panose="05000000000000000000" pitchFamily="2" charset="2"/>
              <a:buChar char="§"/>
              <a:defRPr/>
            </a:pPr>
            <a:endParaRPr lang="en-US" dirty="0">
              <a:solidFill>
                <a:srgbClr val="263746"/>
              </a:solidFill>
              <a:latin typeface="Franklin Gothic Demi Cond" panose="020B0706030402020204" pitchFamily="34" charset="0"/>
            </a:endParaRPr>
          </a:p>
          <a:p>
            <a:pPr marL="388620" indent="-342900" eaLnBrk="1" fontAlgn="auto" hangingPunct="1">
              <a:spcAft>
                <a:spcPts val="0"/>
              </a:spcAft>
              <a:buFont typeface="Wingdings" panose="05000000000000000000" pitchFamily="2" charset="2"/>
              <a:buChar char="§"/>
              <a:defRPr/>
            </a:pPr>
            <a:endParaRPr lang="en-US" dirty="0">
              <a:solidFill>
                <a:srgbClr val="263746"/>
              </a:solidFill>
              <a:latin typeface="Franklin Gothic Demi Cond" panose="020B0706030402020204" pitchFamily="34" charset="0"/>
            </a:endParaRPr>
          </a:p>
          <a:p>
            <a:pPr marL="45720" indent="0" eaLnBrk="1" fontAlgn="auto" hangingPunct="1">
              <a:spcAft>
                <a:spcPts val="0"/>
              </a:spcAft>
              <a:buFont typeface="Wingdings 2" panose="05020102010507070707" pitchFamily="18" charset="2"/>
              <a:buNone/>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a:t> </a:t>
            </a:r>
          </a:p>
        </p:txBody>
      </p:sp>
      <p:sp>
        <p:nvSpPr>
          <p:cNvPr id="7" name="Rectangle 6"/>
          <p:cNvSpPr/>
          <p:nvPr/>
        </p:nvSpPr>
        <p:spPr>
          <a:xfrm>
            <a:off x="0" y="914400"/>
            <a:ext cx="2286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2"/>
          <p:cNvSpPr txBox="1">
            <a:spLocks/>
          </p:cNvSpPr>
          <p:nvPr/>
        </p:nvSpPr>
        <p:spPr>
          <a:xfrm>
            <a:off x="515938" y="118836"/>
            <a:ext cx="8382000" cy="10541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r>
              <a:rPr lang="en-US" sz="4000" b="1" dirty="0">
                <a:solidFill>
                  <a:schemeClr val="accent1"/>
                </a:solidFill>
              </a:rPr>
              <a:t>Board member compliance</a:t>
            </a:r>
            <a:endParaRPr lang="en-US" sz="4000" dirty="0"/>
          </a:p>
        </p:txBody>
      </p:sp>
      <p:pic>
        <p:nvPicPr>
          <p:cNvPr id="4403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553075"/>
            <a:ext cx="16589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3935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7400" cy="4602163"/>
          </a:xfrm>
        </p:spPr>
        <p:txBody>
          <a:bodyPr>
            <a:normAutofit/>
          </a:bodyPr>
          <a:lstStyle/>
          <a:p>
            <a:pPr marL="228600" lvl="0" eaLnBrk="1" fontAlgn="auto" hangingPunct="1">
              <a:lnSpc>
                <a:spcPct val="90000"/>
              </a:lnSpc>
              <a:spcBef>
                <a:spcPts val="1000"/>
              </a:spcBef>
              <a:spcAft>
                <a:spcPts val="0"/>
              </a:spcAft>
              <a:buClrTx/>
              <a:buFont typeface="Arial" panose="020B0604020202020204" pitchFamily="34" charset="0"/>
              <a:buChar char="•"/>
            </a:pPr>
            <a:r>
              <a:rPr lang="en-US" sz="2800" spc="0" dirty="0">
                <a:solidFill>
                  <a:prstClr val="black"/>
                </a:solidFill>
                <a:latin typeface="Calibri" panose="020F0502020204030204"/>
              </a:rPr>
              <a:t>Homebuyer Housing</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 Developer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 Sponsor </a:t>
            </a:r>
          </a:p>
          <a:p>
            <a:pPr marL="228600" lvl="0" eaLnBrk="1" fontAlgn="auto" hangingPunct="1">
              <a:lnSpc>
                <a:spcPct val="90000"/>
              </a:lnSpc>
              <a:spcBef>
                <a:spcPts val="1000"/>
              </a:spcBef>
              <a:spcAft>
                <a:spcPts val="0"/>
              </a:spcAft>
              <a:buClrTx/>
              <a:buFont typeface="Arial" panose="020B0604020202020204" pitchFamily="34" charset="0"/>
              <a:buChar char="•"/>
            </a:pPr>
            <a:endParaRPr lang="en-US" sz="2800" spc="0" dirty="0">
              <a:solidFill>
                <a:prstClr val="black"/>
              </a:solidFill>
              <a:latin typeface="Calibri" panose="020F0502020204030204"/>
            </a:endParaRP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Rental Housing</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 Owner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 Developer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 Sponsor</a:t>
            </a:r>
          </a:p>
          <a:p>
            <a:pPr marL="274320" eaLnBrk="1" fontAlgn="auto" hangingPunct="1">
              <a:lnSpc>
                <a:spcPct val="150000"/>
              </a:lnSpc>
              <a:spcAft>
                <a:spcPts val="0"/>
              </a:spcAft>
              <a:buFont typeface="Wingdings 2" panose="05020102010507070707" pitchFamily="18" charset="2"/>
              <a:buBlip>
                <a:blip r:embed="rId3"/>
              </a:buBlip>
              <a:defRPr/>
            </a:pPr>
            <a:endParaRPr lang="en-US" dirty="0">
              <a:solidFill>
                <a:srgbClr val="263746"/>
              </a:solidFill>
              <a:latin typeface="Franklin Gothic Demi Cond" panose="020B0706030402020204" pitchFamily="34" charset="0"/>
            </a:endParaRPr>
          </a:p>
          <a:p>
            <a:pPr marL="274320" eaLnBrk="1" fontAlgn="auto" hangingPunct="1">
              <a:lnSpc>
                <a:spcPct val="150000"/>
              </a:lnSpc>
              <a:spcAft>
                <a:spcPts val="0"/>
              </a:spcAft>
              <a:buFont typeface="Wingdings 2" panose="05020102010507070707" pitchFamily="18" charset="2"/>
              <a:buBlip>
                <a:blip r:embed="rId3"/>
              </a:buBlip>
              <a:defRPr/>
            </a:pPr>
            <a:endParaRPr lang="en-US" dirty="0">
              <a:solidFill>
                <a:srgbClr val="263746"/>
              </a:solidFill>
              <a:latin typeface="Franklin Gothic Demi Cond" panose="020B0706030402020204" pitchFamily="34" charset="0"/>
            </a:endParaRPr>
          </a:p>
          <a:p>
            <a:pPr marL="274320" eaLnBrk="1" fontAlgn="auto" hangingPunct="1">
              <a:lnSpc>
                <a:spcPct val="150000"/>
              </a:lnSpc>
              <a:spcAft>
                <a:spcPts val="0"/>
              </a:spcAft>
              <a:buFont typeface="Wingdings 2" panose="05020102010507070707" pitchFamily="18" charset="2"/>
              <a:buBlip>
                <a:blip r:embed="rId3"/>
              </a:buBlip>
              <a:defRPr/>
            </a:pPr>
            <a:endParaRPr lang="en-US" dirty="0">
              <a:solidFill>
                <a:srgbClr val="263746"/>
              </a:solidFill>
              <a:latin typeface="Franklin Gothic Demi Cond" panose="020B0706030402020204" pitchFamily="34" charset="0"/>
            </a:endParaRPr>
          </a:p>
          <a:p>
            <a:pPr marL="274320" eaLnBrk="1" fontAlgn="auto" hangingPunct="1">
              <a:lnSpc>
                <a:spcPct val="150000"/>
              </a:lnSpc>
              <a:spcAft>
                <a:spcPts val="0"/>
              </a:spcAft>
              <a:buFont typeface="Wingdings 2" panose="05020102010507070707" pitchFamily="18" charset="2"/>
              <a:buBlip>
                <a:blip r:embed="rId3"/>
              </a:buBlip>
              <a:defRPr/>
            </a:pPr>
            <a:endParaRPr lang="en-US" dirty="0">
              <a:solidFill>
                <a:srgbClr val="263746"/>
              </a:solidFill>
              <a:latin typeface="Franklin Gothic Demi Cond" panose="020B0706030402020204" pitchFamily="34" charset="0"/>
            </a:endParaRPr>
          </a:p>
          <a:p>
            <a:pPr marL="274320" eaLnBrk="1" fontAlgn="auto" hangingPunct="1">
              <a:lnSpc>
                <a:spcPct val="150000"/>
              </a:lnSpc>
              <a:spcAft>
                <a:spcPts val="0"/>
              </a:spcAft>
              <a:buFont typeface="Wingdings 2" panose="05020102010507070707" pitchFamily="18" charset="2"/>
              <a:buBlip>
                <a:blip r:embed="rId3"/>
              </a:buBlip>
              <a:defRPr/>
            </a:pPr>
            <a:endParaRPr lang="en-US" dirty="0">
              <a:solidFill>
                <a:srgbClr val="263746"/>
              </a:solidFill>
              <a:latin typeface="Franklin Gothic Demi Cond" panose="020B0706030402020204" pitchFamily="34" charset="0"/>
            </a:endParaRPr>
          </a:p>
          <a:p>
            <a:pPr marL="274320" eaLnBrk="1" fontAlgn="auto" hangingPunct="1">
              <a:lnSpc>
                <a:spcPct val="150000"/>
              </a:lnSpc>
              <a:spcAft>
                <a:spcPts val="0"/>
              </a:spcAft>
              <a:buFont typeface="Wingdings 2" panose="05020102010507070707" pitchFamily="18" charset="2"/>
              <a:buBlip>
                <a:blip r:embed="rId3"/>
              </a:buBlip>
              <a:defRPr/>
            </a:pPr>
            <a:endParaRPr lang="en-US" dirty="0">
              <a:solidFill>
                <a:srgbClr val="263746"/>
              </a:solidFill>
              <a:latin typeface="Franklin Gothic Demi Cond" panose="020B0706030402020204" pitchFamily="34" charset="0"/>
            </a:endParaRPr>
          </a:p>
          <a:p>
            <a:pPr marL="274320" eaLnBrk="1" fontAlgn="auto" hangingPunct="1">
              <a:lnSpc>
                <a:spcPct val="150000"/>
              </a:lnSpc>
              <a:spcAft>
                <a:spcPts val="0"/>
              </a:spcAft>
              <a:buFont typeface="Wingdings 2" panose="05020102010507070707" pitchFamily="18" charset="2"/>
              <a:buBlip>
                <a:blip r:embed="rId3"/>
              </a:buBlip>
              <a:defRPr/>
            </a:pPr>
            <a:endParaRPr lang="en-US" dirty="0">
              <a:solidFill>
                <a:srgbClr val="263746"/>
              </a:solidFill>
              <a:latin typeface="Franklin Gothic Demi Cond" panose="020B0706030402020204" pitchFamily="34" charset="0"/>
            </a:endParaRPr>
          </a:p>
        </p:txBody>
      </p:sp>
      <p:sp>
        <p:nvSpPr>
          <p:cNvPr id="3" name="Title 2"/>
          <p:cNvSpPr>
            <a:spLocks noGrp="1"/>
          </p:cNvSpPr>
          <p:nvPr>
            <p:ph type="title"/>
          </p:nvPr>
        </p:nvSpPr>
        <p:spPr/>
        <p:txBody>
          <a:bodyPr/>
          <a:lstStyle/>
          <a:p>
            <a:pPr eaLnBrk="1" fontAlgn="auto" hangingPunct="1">
              <a:spcAft>
                <a:spcPts val="0"/>
              </a:spcAft>
              <a:defRPr/>
            </a:pPr>
            <a:r>
              <a:rPr lang="en-US" dirty="0"/>
              <a:t> </a:t>
            </a:r>
          </a:p>
        </p:txBody>
      </p:sp>
      <p:sp>
        <p:nvSpPr>
          <p:cNvPr id="7" name="Rectangle 6"/>
          <p:cNvSpPr/>
          <p:nvPr/>
        </p:nvSpPr>
        <p:spPr>
          <a:xfrm>
            <a:off x="19050" y="914400"/>
            <a:ext cx="127635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2"/>
          <p:cNvSpPr txBox="1">
            <a:spLocks/>
          </p:cNvSpPr>
          <p:nvPr/>
        </p:nvSpPr>
        <p:spPr>
          <a:xfrm>
            <a:off x="533400" y="508000"/>
            <a:ext cx="8382000" cy="10541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r>
              <a:rPr lang="en-US" b="1" dirty="0">
                <a:solidFill>
                  <a:schemeClr val="accent1"/>
                </a:solidFill>
              </a:rPr>
              <a:t>CHDO ROle</a:t>
            </a:r>
            <a:endParaRPr lang="en-US" dirty="0"/>
          </a:p>
        </p:txBody>
      </p:sp>
      <p:pic>
        <p:nvPicPr>
          <p:cNvPr id="47110"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5553075"/>
            <a:ext cx="16589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886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400" y="1524001"/>
            <a:ext cx="8280400" cy="3505199"/>
          </a:xfrm>
        </p:spPr>
        <p:txBody>
          <a:bodyPr>
            <a:normAutofit fontScale="85000" lnSpcReduction="20000"/>
          </a:bodyPr>
          <a:lstStyle/>
          <a:p>
            <a:pPr marL="228600" lvl="0" eaLnBrk="1" fontAlgn="auto" hangingPunct="1">
              <a:lnSpc>
                <a:spcPct val="90000"/>
              </a:lnSpc>
              <a:spcBef>
                <a:spcPts val="1000"/>
              </a:spcBef>
              <a:spcAft>
                <a:spcPts val="0"/>
              </a:spcAft>
              <a:buClrTx/>
              <a:buFont typeface="Arial" panose="020B0604020202020204" pitchFamily="34" charset="0"/>
              <a:buChar char="•"/>
            </a:pPr>
            <a:r>
              <a:rPr lang="en-US" sz="2600" spc="0" dirty="0">
                <a:solidFill>
                  <a:prstClr val="black"/>
                </a:solidFill>
                <a:latin typeface="Calibri" panose="020F0502020204030204"/>
              </a:rPr>
              <a:t>The nonprofit organization is organized under State or local laws, as evidenced by:</a:t>
            </a:r>
          </a:p>
          <a:p>
            <a:pPr marL="0" lvl="0" indent="0" eaLnBrk="1" fontAlgn="auto" hangingPunct="1">
              <a:lnSpc>
                <a:spcPct val="90000"/>
              </a:lnSpc>
              <a:spcBef>
                <a:spcPts val="1000"/>
              </a:spcBef>
              <a:spcAft>
                <a:spcPts val="0"/>
              </a:spcAft>
              <a:buClrTx/>
              <a:buNone/>
            </a:pPr>
            <a:r>
              <a:rPr lang="en-US" sz="2600" spc="0" dirty="0">
                <a:solidFill>
                  <a:prstClr val="black"/>
                </a:solidFill>
                <a:latin typeface="Calibri" panose="020F0502020204030204"/>
              </a:rPr>
              <a:t>____ a Charter, OR</a:t>
            </a:r>
          </a:p>
          <a:p>
            <a:pPr marL="0" lvl="0" indent="0" eaLnBrk="1" fontAlgn="auto" hangingPunct="1">
              <a:lnSpc>
                <a:spcPct val="90000"/>
              </a:lnSpc>
              <a:spcBef>
                <a:spcPts val="1000"/>
              </a:spcBef>
              <a:spcAft>
                <a:spcPts val="0"/>
              </a:spcAft>
              <a:buClrTx/>
              <a:buNone/>
            </a:pPr>
            <a:r>
              <a:rPr lang="en-US" sz="2600" spc="0" dirty="0">
                <a:solidFill>
                  <a:prstClr val="black"/>
                </a:solidFill>
                <a:latin typeface="Calibri" panose="020F0502020204030204"/>
              </a:rPr>
              <a:t>____ Articles of Incorporation.</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600" spc="0" dirty="0">
                <a:solidFill>
                  <a:prstClr val="black"/>
                </a:solidFill>
                <a:latin typeface="Calibri" panose="020F0502020204030204"/>
              </a:rPr>
              <a:t>No part of its net inure to the benefit of any member, founder, contributor, or individual, as evidenced by:</a:t>
            </a:r>
          </a:p>
          <a:p>
            <a:pPr marL="0" lvl="0" indent="0" eaLnBrk="1" fontAlgn="auto" hangingPunct="1">
              <a:lnSpc>
                <a:spcPct val="90000"/>
              </a:lnSpc>
              <a:spcBef>
                <a:spcPts val="1000"/>
              </a:spcBef>
              <a:spcAft>
                <a:spcPts val="0"/>
              </a:spcAft>
              <a:buClrTx/>
              <a:buNone/>
            </a:pPr>
            <a:r>
              <a:rPr lang="en-US" sz="2600" spc="0" dirty="0">
                <a:solidFill>
                  <a:prstClr val="black"/>
                </a:solidFill>
                <a:latin typeface="Calibri" panose="020F0502020204030204"/>
              </a:rPr>
              <a:t>____ a Charter, OR</a:t>
            </a:r>
          </a:p>
          <a:p>
            <a:pPr marL="0" lvl="0" indent="0" eaLnBrk="1" fontAlgn="auto" hangingPunct="1">
              <a:lnSpc>
                <a:spcPct val="90000"/>
              </a:lnSpc>
              <a:spcBef>
                <a:spcPts val="1000"/>
              </a:spcBef>
              <a:spcAft>
                <a:spcPts val="0"/>
              </a:spcAft>
              <a:buClrTx/>
              <a:buNone/>
            </a:pPr>
            <a:r>
              <a:rPr lang="en-US" sz="2600" spc="0" dirty="0">
                <a:solidFill>
                  <a:prstClr val="black"/>
                </a:solidFill>
                <a:latin typeface="Calibri" panose="020F0502020204030204"/>
              </a:rPr>
              <a:t>____ Articles of Incorporation</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600" spc="0" dirty="0">
                <a:solidFill>
                  <a:prstClr val="black"/>
                </a:solidFill>
                <a:latin typeface="Calibri" panose="020F0502020204030204"/>
              </a:rPr>
              <a:t>Has a tax exemption ruling from the IRS under section 501(c)</a:t>
            </a:r>
          </a:p>
          <a:p>
            <a:pPr marL="0" lvl="0" indent="0" eaLnBrk="1" fontAlgn="auto" hangingPunct="1">
              <a:lnSpc>
                <a:spcPct val="90000"/>
              </a:lnSpc>
              <a:spcBef>
                <a:spcPts val="1000"/>
              </a:spcBef>
              <a:spcAft>
                <a:spcPts val="0"/>
              </a:spcAft>
              <a:buClrTx/>
              <a:buNone/>
            </a:pPr>
            <a:r>
              <a:rPr lang="en-US" sz="2600" spc="0" dirty="0">
                <a:solidFill>
                  <a:prstClr val="black"/>
                </a:solidFill>
                <a:latin typeface="Calibri" panose="020F0502020204030204"/>
              </a:rPr>
              <a:t>   (3)or (4) of the IRS Code of 1986</a:t>
            </a:r>
          </a:p>
          <a:p>
            <a:pPr marL="274320" eaLnBrk="1" fontAlgn="auto" hangingPunct="1">
              <a:lnSpc>
                <a:spcPct val="150000"/>
              </a:lnSpc>
              <a:spcAft>
                <a:spcPts val="0"/>
              </a:spcAft>
              <a:buFont typeface="Wingdings 2" panose="05020102010507070707" pitchFamily="18" charset="2"/>
              <a:buBlip>
                <a:blip r:embed="rId3"/>
              </a:buBlip>
              <a:defRPr/>
            </a:pPr>
            <a:endParaRPr lang="en-US" dirty="0">
              <a:solidFill>
                <a:srgbClr val="263746"/>
              </a:solidFill>
              <a:latin typeface="Franklin Gothic Demi Cond" panose="020B0706030402020204" pitchFamily="34" charset="0"/>
            </a:endParaRPr>
          </a:p>
          <a:p>
            <a:pPr marL="274320" eaLnBrk="1" fontAlgn="auto" hangingPunct="1">
              <a:lnSpc>
                <a:spcPct val="150000"/>
              </a:lnSpc>
              <a:spcAft>
                <a:spcPts val="0"/>
              </a:spcAft>
              <a:buFont typeface="Wingdings 2" panose="05020102010507070707" pitchFamily="18" charset="2"/>
              <a:buBlip>
                <a:blip r:embed="rId3"/>
              </a:buBlip>
              <a:defRPr/>
            </a:pPr>
            <a:endParaRPr lang="en-US" dirty="0">
              <a:solidFill>
                <a:srgbClr val="263746"/>
              </a:solidFill>
              <a:latin typeface="Franklin Gothic Demi Cond" panose="020B0706030402020204" pitchFamily="34" charset="0"/>
            </a:endParaRPr>
          </a:p>
        </p:txBody>
      </p:sp>
      <p:sp>
        <p:nvSpPr>
          <p:cNvPr id="3" name="Title 2"/>
          <p:cNvSpPr>
            <a:spLocks noGrp="1"/>
          </p:cNvSpPr>
          <p:nvPr>
            <p:ph type="title"/>
          </p:nvPr>
        </p:nvSpPr>
        <p:spPr/>
        <p:txBody>
          <a:bodyPr/>
          <a:lstStyle/>
          <a:p>
            <a:pPr eaLnBrk="1" fontAlgn="auto" hangingPunct="1">
              <a:spcAft>
                <a:spcPts val="0"/>
              </a:spcAft>
              <a:defRPr/>
            </a:pPr>
            <a:r>
              <a:rPr lang="en-US" dirty="0">
                <a:solidFill>
                  <a:schemeClr val="accent1"/>
                </a:solidFill>
              </a:rPr>
              <a:t>Legal status</a:t>
            </a:r>
            <a:r>
              <a:rPr lang="en-US" dirty="0"/>
              <a:t> </a:t>
            </a:r>
          </a:p>
        </p:txBody>
      </p:sp>
      <p:sp>
        <p:nvSpPr>
          <p:cNvPr id="7" name="Rectangle 6"/>
          <p:cNvSpPr/>
          <p:nvPr/>
        </p:nvSpPr>
        <p:spPr>
          <a:xfrm>
            <a:off x="19050" y="914400"/>
            <a:ext cx="104775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2"/>
          <p:cNvSpPr txBox="1">
            <a:spLocks/>
          </p:cNvSpPr>
          <p:nvPr/>
        </p:nvSpPr>
        <p:spPr>
          <a:xfrm>
            <a:off x="533400" y="508000"/>
            <a:ext cx="8382000" cy="10541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dirty="0"/>
          </a:p>
        </p:txBody>
      </p:sp>
      <p:pic>
        <p:nvPicPr>
          <p:cNvPr id="47110"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5553075"/>
            <a:ext cx="16589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5133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199"/>
            <a:ext cx="8407400" cy="3733801"/>
          </a:xfrm>
        </p:spPr>
        <p:txBody>
          <a:bodyPr>
            <a:normAutofit/>
          </a:bodyPr>
          <a:lstStyle/>
          <a:p>
            <a:pPr marL="617220" indent="-571500" eaLnBrk="1" fontAlgn="auto" hangingPunct="1">
              <a:lnSpc>
                <a:spcPct val="150000"/>
              </a:lnSpc>
              <a:spcAft>
                <a:spcPts val="0"/>
              </a:spcAft>
              <a:buFont typeface="Wingdings" panose="05000000000000000000" pitchFamily="2" charset="2"/>
              <a:buChar char="§"/>
              <a:defRPr/>
            </a:pPr>
            <a:endParaRPr lang="en-US" sz="2600" dirty="0">
              <a:solidFill>
                <a:srgbClr val="263746"/>
              </a:solidFill>
              <a:latin typeface="Franklin Gothic Demi" panose="020B0703020102020204" pitchFamily="34" charset="0"/>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spc="0" dirty="0">
                <a:solidFill>
                  <a:prstClr val="black"/>
                </a:solidFill>
                <a:latin typeface="Calibri" panose="020F0502020204030204"/>
              </a:rPr>
              <a:t>Is classified as a subordinate of a central organization non-profit under section 905 of the IRS code, as evidenced by:</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___ a group exemption letter from the IRS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that includes the CHDO</a:t>
            </a:r>
          </a:p>
          <a:p>
            <a:pPr marL="45720" indent="0" eaLnBrk="1" fontAlgn="auto" hangingPunct="1">
              <a:lnSpc>
                <a:spcPct val="150000"/>
              </a:lnSpc>
              <a:spcAft>
                <a:spcPts val="0"/>
              </a:spcAft>
              <a:buFont typeface="Wingdings 2" panose="05020102010507070707" pitchFamily="18" charset="2"/>
              <a:buNone/>
              <a:defRPr/>
            </a:pPr>
            <a:endParaRPr lang="en-US" sz="5600" u="sng" dirty="0">
              <a:solidFill>
                <a:srgbClr val="263746"/>
              </a:solidFill>
              <a:latin typeface="Franklin Gothic Demi" panose="020B0703020102020204" pitchFamily="34" charset="0"/>
            </a:endParaRPr>
          </a:p>
          <a:p>
            <a:pPr marL="731520" indent="-685800" eaLnBrk="1" fontAlgn="auto" hangingPunct="1">
              <a:lnSpc>
                <a:spcPct val="150000"/>
              </a:lnSpc>
              <a:spcAft>
                <a:spcPts val="0"/>
              </a:spcAft>
              <a:buFont typeface="Wingdings" panose="05000000000000000000" pitchFamily="2" charset="2"/>
              <a:buChar char="§"/>
              <a:defRPr/>
            </a:pPr>
            <a:endParaRPr lang="en-US" sz="5600" u="sng" dirty="0">
              <a:solidFill>
                <a:srgbClr val="263746"/>
              </a:solidFill>
              <a:latin typeface="Franklin Gothic Demi" panose="020B0703020102020204" pitchFamily="34" charset="0"/>
            </a:endParaRPr>
          </a:p>
        </p:txBody>
      </p:sp>
      <p:sp>
        <p:nvSpPr>
          <p:cNvPr id="3" name="Title 2"/>
          <p:cNvSpPr>
            <a:spLocks noGrp="1"/>
          </p:cNvSpPr>
          <p:nvPr>
            <p:ph type="title"/>
          </p:nvPr>
        </p:nvSpPr>
        <p:spPr>
          <a:xfrm>
            <a:off x="381000" y="914400"/>
            <a:ext cx="8382000" cy="495300"/>
          </a:xfrm>
        </p:spPr>
        <p:txBody>
          <a:bodyPr/>
          <a:lstStyle/>
          <a:p>
            <a:pPr eaLnBrk="1" fontAlgn="auto" hangingPunct="1">
              <a:spcAft>
                <a:spcPts val="0"/>
              </a:spcAft>
              <a:defRPr/>
            </a:pPr>
            <a:r>
              <a:rPr lang="en-US" dirty="0">
                <a:solidFill>
                  <a:schemeClr val="accent1"/>
                </a:solidFill>
              </a:rPr>
              <a:t>Legal status cont’d</a:t>
            </a:r>
          </a:p>
        </p:txBody>
      </p:sp>
      <p:sp>
        <p:nvSpPr>
          <p:cNvPr id="6" name="Rectangle 5"/>
          <p:cNvSpPr/>
          <p:nvPr/>
        </p:nvSpPr>
        <p:spPr>
          <a:xfrm>
            <a:off x="381000" y="609600"/>
            <a:ext cx="8382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itle 2"/>
          <p:cNvSpPr txBox="1">
            <a:spLocks/>
          </p:cNvSpPr>
          <p:nvPr/>
        </p:nvSpPr>
        <p:spPr>
          <a:xfrm>
            <a:off x="533400" y="508000"/>
            <a:ext cx="8382000" cy="7874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dirty="0"/>
          </a:p>
        </p:txBody>
      </p:sp>
      <p:pic>
        <p:nvPicPr>
          <p:cNvPr id="39942"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8998" y="5105400"/>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26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1"/>
            <a:ext cx="8407400" cy="4038600"/>
          </a:xfrm>
        </p:spPr>
        <p:txBody>
          <a:bodyPr>
            <a:normAutofit fontScale="92500" lnSpcReduction="20000"/>
          </a:bodyPr>
          <a:lstStyle/>
          <a:p>
            <a:pPr marL="617220" indent="-571500" eaLnBrk="1" fontAlgn="auto" hangingPunct="1">
              <a:lnSpc>
                <a:spcPct val="150000"/>
              </a:lnSpc>
              <a:spcAft>
                <a:spcPts val="0"/>
              </a:spcAft>
              <a:buFont typeface="Wingdings" panose="05000000000000000000" pitchFamily="2" charset="2"/>
              <a:buChar char="§"/>
              <a:defRPr/>
            </a:pPr>
            <a:endParaRPr lang="en-US" sz="2600" dirty="0">
              <a:solidFill>
                <a:srgbClr val="263746"/>
              </a:solidFill>
              <a:latin typeface="Franklin Gothic Demi" panose="020B0703020102020204" pitchFamily="34" charset="0"/>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spc="0" dirty="0">
                <a:solidFill>
                  <a:prstClr val="black"/>
                </a:solidFill>
                <a:latin typeface="Calibri" panose="020F0502020204030204"/>
              </a:rPr>
              <a:t>Are the roles/responsibilities of individual staff clear?</a:t>
            </a:r>
          </a:p>
          <a:p>
            <a:pPr marL="685800" lvl="1" indent="-228600" eaLnBrk="1" fontAlgn="auto" hangingPunct="1">
              <a:lnSpc>
                <a:spcPct val="90000"/>
              </a:lnSpc>
              <a:spcBef>
                <a:spcPts val="500"/>
              </a:spcBef>
              <a:spcAft>
                <a:spcPts val="0"/>
              </a:spcAft>
              <a:buClrTx/>
              <a:buFontTx/>
              <a:buChar char="-"/>
            </a:pPr>
            <a:r>
              <a:rPr lang="en-US" sz="2400" spc="0" dirty="0">
                <a:solidFill>
                  <a:prstClr val="black"/>
                </a:solidFill>
                <a:latin typeface="Calibri" panose="020F0502020204030204"/>
              </a:rPr>
              <a:t>Do assigned staff have appropriate experience relative to their role?</a:t>
            </a:r>
          </a:p>
          <a:p>
            <a:pPr marL="457200" lvl="1" indent="0" eaLnBrk="1" fontAlgn="auto" hangingPunct="1">
              <a:lnSpc>
                <a:spcPct val="90000"/>
              </a:lnSpc>
              <a:spcBef>
                <a:spcPts val="500"/>
              </a:spcBef>
              <a:spcAft>
                <a:spcPts val="0"/>
              </a:spcAft>
              <a:buClrTx/>
              <a:buNone/>
            </a:pPr>
            <a:endParaRPr lang="en-US" sz="2400" spc="0" dirty="0">
              <a:solidFill>
                <a:prstClr val="black"/>
              </a:solidFill>
              <a:latin typeface="Calibri" panose="020F0502020204030204"/>
            </a:endParaRP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Demonstrated capacity</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 Resumes / description of experience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for staff assigned to the project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 W-2s for identified staff or copies of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employment contract</a:t>
            </a:r>
          </a:p>
          <a:p>
            <a:pPr marL="45720" indent="0" eaLnBrk="1" fontAlgn="auto" hangingPunct="1">
              <a:lnSpc>
                <a:spcPct val="150000"/>
              </a:lnSpc>
              <a:spcAft>
                <a:spcPts val="0"/>
              </a:spcAft>
              <a:buFont typeface="Wingdings 2" panose="05020102010507070707" pitchFamily="18" charset="2"/>
              <a:buNone/>
              <a:defRPr/>
            </a:pPr>
            <a:endParaRPr lang="en-US" sz="5600" u="sng" dirty="0">
              <a:solidFill>
                <a:srgbClr val="263746"/>
              </a:solidFill>
              <a:latin typeface="Franklin Gothic Demi" panose="020B0703020102020204" pitchFamily="34" charset="0"/>
            </a:endParaRPr>
          </a:p>
          <a:p>
            <a:pPr marL="731520" indent="-685800" eaLnBrk="1" fontAlgn="auto" hangingPunct="1">
              <a:lnSpc>
                <a:spcPct val="150000"/>
              </a:lnSpc>
              <a:spcAft>
                <a:spcPts val="0"/>
              </a:spcAft>
              <a:buFont typeface="Wingdings" panose="05000000000000000000" pitchFamily="2" charset="2"/>
              <a:buChar char="§"/>
              <a:defRPr/>
            </a:pPr>
            <a:endParaRPr lang="en-US" sz="5600" u="sng" dirty="0">
              <a:solidFill>
                <a:srgbClr val="263746"/>
              </a:solidFill>
              <a:latin typeface="Franklin Gothic Demi" panose="020B0703020102020204" pitchFamily="34" charset="0"/>
            </a:endParaRPr>
          </a:p>
        </p:txBody>
      </p:sp>
      <p:sp>
        <p:nvSpPr>
          <p:cNvPr id="3" name="Title 2"/>
          <p:cNvSpPr>
            <a:spLocks noGrp="1"/>
          </p:cNvSpPr>
          <p:nvPr>
            <p:ph type="title"/>
          </p:nvPr>
        </p:nvSpPr>
        <p:spPr>
          <a:xfrm>
            <a:off x="381000" y="914400"/>
            <a:ext cx="8382000" cy="762000"/>
          </a:xfrm>
        </p:spPr>
        <p:txBody>
          <a:bodyPr/>
          <a:lstStyle/>
          <a:p>
            <a:pPr eaLnBrk="1" fontAlgn="auto" hangingPunct="1">
              <a:spcAft>
                <a:spcPts val="0"/>
              </a:spcAft>
              <a:defRPr/>
            </a:pPr>
            <a:r>
              <a:rPr lang="en-US" dirty="0">
                <a:solidFill>
                  <a:schemeClr val="accent1"/>
                </a:solidFill>
              </a:rPr>
              <a:t>capacity</a:t>
            </a:r>
          </a:p>
        </p:txBody>
      </p:sp>
      <p:sp>
        <p:nvSpPr>
          <p:cNvPr id="6" name="Rectangle 5"/>
          <p:cNvSpPr/>
          <p:nvPr/>
        </p:nvSpPr>
        <p:spPr>
          <a:xfrm>
            <a:off x="381000" y="609600"/>
            <a:ext cx="8382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itle 2"/>
          <p:cNvSpPr txBox="1">
            <a:spLocks/>
          </p:cNvSpPr>
          <p:nvPr/>
        </p:nvSpPr>
        <p:spPr>
          <a:xfrm>
            <a:off x="533400" y="508000"/>
            <a:ext cx="8382000" cy="7874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dirty="0"/>
          </a:p>
        </p:txBody>
      </p:sp>
      <p:pic>
        <p:nvPicPr>
          <p:cNvPr id="39942"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8998" y="5105400"/>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27150"/>
            <a:ext cx="8534400" cy="5149850"/>
          </a:xfrm>
        </p:spPr>
        <p:txBody>
          <a:bodyPr/>
          <a:lstStyle/>
          <a:p>
            <a:pPr marL="45720" indent="0" eaLnBrk="1" fontAlgn="auto" hangingPunct="1">
              <a:spcAft>
                <a:spcPts val="0"/>
              </a:spcAft>
              <a:buNone/>
              <a:defRPr/>
            </a:pPr>
            <a:r>
              <a:rPr lang="en-US" sz="2400" kern="0" dirty="0">
                <a:solidFill>
                  <a:srgbClr val="263746"/>
                </a:solidFill>
                <a:latin typeface="Franklin Gothic Demi" panose="020B0703020102020204" pitchFamily="34" charset="0"/>
                <a:cs typeface="Franklin Gothic Medium"/>
              </a:rPr>
              <a:t>Mississippi Home Corporation</a:t>
            </a:r>
          </a:p>
          <a:p>
            <a:pPr marL="388620" lvl="0" indent="-342900" eaLnBrk="1" fontAlgn="auto" hangingPunct="1">
              <a:spcAft>
                <a:spcPts val="0"/>
              </a:spcAft>
              <a:buClr>
                <a:srgbClr val="008A43"/>
              </a:buClr>
              <a:buFont typeface="Wingdings" panose="05000000000000000000" pitchFamily="2" charset="2"/>
              <a:buChar char="q"/>
              <a:defRPr/>
            </a:pPr>
            <a:r>
              <a:rPr lang="en-US" sz="2400" kern="0" dirty="0">
                <a:solidFill>
                  <a:srgbClr val="263746"/>
                </a:solidFill>
                <a:latin typeface="+mj-lt"/>
                <a:cs typeface="Franklin Gothic Medium"/>
              </a:rPr>
              <a:t>State Housing Finance Authority </a:t>
            </a:r>
          </a:p>
          <a:p>
            <a:pPr marL="388620" lvl="0" indent="-342900" eaLnBrk="1" fontAlgn="auto" hangingPunct="1">
              <a:spcAft>
                <a:spcPts val="0"/>
              </a:spcAft>
              <a:buClr>
                <a:srgbClr val="008A43"/>
              </a:buClr>
              <a:buFont typeface="Wingdings" panose="05000000000000000000" pitchFamily="2" charset="2"/>
              <a:buChar char="q"/>
              <a:defRPr/>
            </a:pPr>
            <a:r>
              <a:rPr lang="en-US" sz="2400" kern="0" dirty="0">
                <a:solidFill>
                  <a:srgbClr val="263746"/>
                </a:solidFill>
                <a:latin typeface="+mj-lt"/>
                <a:cs typeface="Franklin Gothic Medium"/>
              </a:rPr>
              <a:t>Created by the legislature in 1989</a:t>
            </a:r>
          </a:p>
          <a:p>
            <a:pPr marL="388620" indent="-342900" eaLnBrk="1" fontAlgn="auto" hangingPunct="1">
              <a:spcAft>
                <a:spcPts val="0"/>
              </a:spcAft>
              <a:buFont typeface="Wingdings" panose="05000000000000000000" pitchFamily="2" charset="2"/>
              <a:buChar char="q"/>
              <a:defRPr/>
            </a:pPr>
            <a:r>
              <a:rPr lang="en-US" sz="2400" kern="0" dirty="0">
                <a:solidFill>
                  <a:srgbClr val="263746"/>
                </a:solidFill>
                <a:latin typeface="+mj-lt"/>
                <a:cs typeface="Franklin Gothic Medium"/>
              </a:rPr>
              <a:t>History of promoting homeownership and the creation of affordable housing units by funding local development activities. </a:t>
            </a:r>
          </a:p>
          <a:p>
            <a:pPr marL="388620" indent="-342900" eaLnBrk="1" fontAlgn="auto" hangingPunct="1">
              <a:spcAft>
                <a:spcPts val="0"/>
              </a:spcAft>
              <a:buFont typeface="Wingdings" panose="05000000000000000000" pitchFamily="2" charset="2"/>
              <a:buChar char="q"/>
              <a:defRPr/>
            </a:pPr>
            <a:r>
              <a:rPr lang="en-US" sz="2400" kern="0" dirty="0">
                <a:solidFill>
                  <a:srgbClr val="263746"/>
                </a:solidFill>
                <a:latin typeface="+mj-lt"/>
                <a:cs typeface="Franklin Gothic Medium"/>
              </a:rPr>
              <a:t>July 1, 2015, MHC was acknowledged by HUD as the Participating Jurisdiction (PJ) for the State of Mississippi. </a:t>
            </a:r>
          </a:p>
          <a:p>
            <a:pPr marL="45720" indent="0" eaLnBrk="1" fontAlgn="auto" hangingPunct="1">
              <a:spcAft>
                <a:spcPts val="0"/>
              </a:spcAft>
              <a:buNone/>
              <a:defRPr/>
            </a:pPr>
            <a:endParaRPr lang="en-US" sz="2400" kern="0" dirty="0">
              <a:solidFill>
                <a:srgbClr val="263746"/>
              </a:solidFill>
              <a:latin typeface="+mj-lt"/>
              <a:cs typeface="Franklin Gothic Medium"/>
            </a:endParaRPr>
          </a:p>
          <a:p>
            <a:pPr marL="274320" eaLnBrk="1" fontAlgn="auto" hangingPunct="1">
              <a:spcAft>
                <a:spcPts val="0"/>
              </a:spcAft>
              <a:buFont typeface="Wingdings 2" panose="05020102010507070707" pitchFamily="18" charset="2"/>
              <a:buBlip>
                <a:blip r:embed="rId3"/>
              </a:buBlip>
              <a:defRPr/>
            </a:pPr>
            <a:endParaRPr lang="en-US" sz="2400" kern="0" dirty="0">
              <a:solidFill>
                <a:srgbClr val="263746"/>
              </a:solidFill>
              <a:latin typeface="+mj-lt"/>
              <a:cs typeface="Franklin Gothic Medium"/>
            </a:endParaRPr>
          </a:p>
          <a:p>
            <a:pPr marL="45720" indent="0" eaLnBrk="1" fontAlgn="auto" hangingPunct="1">
              <a:spcAft>
                <a:spcPts val="0"/>
              </a:spcAft>
              <a:buNone/>
              <a:defRPr/>
            </a:pPr>
            <a:endParaRPr lang="en-US" sz="2400" kern="0" dirty="0">
              <a:solidFill>
                <a:srgbClr val="263746"/>
              </a:solidFill>
              <a:latin typeface="+mj-lt"/>
              <a:cs typeface="Franklin Gothic Medium"/>
            </a:endParaRPr>
          </a:p>
          <a:p>
            <a:pPr marL="274320" eaLnBrk="1" fontAlgn="auto" hangingPunct="1">
              <a:spcAft>
                <a:spcPts val="0"/>
              </a:spcAft>
              <a:buFont typeface="Wingdings 2" panose="05020102010507070707" pitchFamily="18" charset="2"/>
              <a:buBlip>
                <a:blip r:embed="rId3"/>
              </a:buBlip>
              <a:defRPr/>
            </a:pPr>
            <a:endParaRPr lang="en-US" kern="0" dirty="0">
              <a:solidFill>
                <a:srgbClr val="263746"/>
              </a:solidFill>
              <a:latin typeface="Franklin Gothic Demi" panose="020B0703020102020204" pitchFamily="34" charset="0"/>
              <a:cs typeface="Franklin Gothic Medium"/>
            </a:endParaRPr>
          </a:p>
          <a:p>
            <a:pPr marL="45720" indent="0" eaLnBrk="1" fontAlgn="auto" hangingPunct="1">
              <a:spcAft>
                <a:spcPts val="0"/>
              </a:spcAft>
              <a:buNone/>
              <a:defRPr/>
            </a:pPr>
            <a:endParaRPr lang="en-US" kern="0" dirty="0">
              <a:solidFill>
                <a:srgbClr val="263746"/>
              </a:solidFill>
              <a:latin typeface="Franklin Gothic Demi" panose="020B0703020102020204" pitchFamily="34" charset="0"/>
              <a:cs typeface="Franklin Gothic Medium"/>
            </a:endParaRPr>
          </a:p>
          <a:p>
            <a:pPr marL="45720" indent="0" eaLnBrk="1" fontAlgn="auto" hangingPunct="1">
              <a:spcAft>
                <a:spcPts val="0"/>
              </a:spcAft>
              <a:buFont typeface="Wingdings 2" panose="05020102010507070707" pitchFamily="18" charset="2"/>
              <a:buNone/>
              <a:defRPr/>
            </a:pPr>
            <a:endParaRPr lang="en-US" dirty="0"/>
          </a:p>
        </p:txBody>
      </p:sp>
      <p:sp>
        <p:nvSpPr>
          <p:cNvPr id="3" name="Title 2"/>
          <p:cNvSpPr>
            <a:spLocks noGrp="1"/>
          </p:cNvSpPr>
          <p:nvPr>
            <p:ph type="title"/>
          </p:nvPr>
        </p:nvSpPr>
        <p:spPr>
          <a:solidFill>
            <a:schemeClr val="tx2"/>
          </a:solidFill>
        </p:spPr>
        <p:txBody>
          <a:bodyPr/>
          <a:lstStyle/>
          <a:p>
            <a:pPr algn="r" eaLnBrk="1" fontAlgn="auto" hangingPunct="1">
              <a:spcAft>
                <a:spcPts val="0"/>
              </a:spcAft>
              <a:defRPr/>
            </a:pPr>
            <a:r>
              <a:rPr lang="en-US" sz="4800" b="1" dirty="0">
                <a:solidFill>
                  <a:schemeClr val="tx2"/>
                </a:solidFill>
                <a:latin typeface="Futura"/>
              </a:rPr>
              <a:t>		   </a:t>
            </a:r>
            <a:r>
              <a:rPr lang="en-US" sz="4800" b="1" dirty="0">
                <a:solidFill>
                  <a:schemeClr val="accent1"/>
                </a:solidFill>
              </a:rPr>
              <a:t>history</a:t>
            </a:r>
            <a:endParaRPr lang="en-US" sz="4800" b="1" cap="none" dirty="0">
              <a:solidFill>
                <a:schemeClr val="accent1"/>
              </a:solidFill>
              <a:latin typeface="Futura"/>
            </a:endParaRPr>
          </a:p>
        </p:txBody>
      </p:sp>
      <p:pic>
        <p:nvPicPr>
          <p:cNvPr id="14340"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7900" y="304800"/>
            <a:ext cx="13081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0" y="685800"/>
            <a:ext cx="4572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4342"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5715000"/>
            <a:ext cx="16383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2" descr="N:\FORMS\HUD Hous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7513" y="1543050"/>
            <a:ext cx="8390590" cy="3771900"/>
          </a:xfrm>
        </p:spPr>
        <p:txBody>
          <a:bodyPr>
            <a:normAutofit fontScale="25000" lnSpcReduction="20000"/>
          </a:bodyPr>
          <a:lstStyle/>
          <a:p>
            <a:pPr marL="0" lvl="0" indent="0" eaLnBrk="1" fontAlgn="auto" hangingPunct="1">
              <a:lnSpc>
                <a:spcPct val="90000"/>
              </a:lnSpc>
              <a:spcBef>
                <a:spcPts val="1000"/>
              </a:spcBef>
              <a:spcAft>
                <a:spcPts val="0"/>
              </a:spcAft>
              <a:buClrTx/>
              <a:buNone/>
            </a:pPr>
            <a:r>
              <a:rPr lang="en-US" sz="11200" spc="0" dirty="0">
                <a:solidFill>
                  <a:prstClr val="black"/>
                </a:solidFill>
                <a:latin typeface="Calibri" panose="020F0502020204030204"/>
              </a:rPr>
              <a:t>• Articles of Incorporation / Charter </a:t>
            </a:r>
          </a:p>
          <a:p>
            <a:pPr marL="0" lvl="0" indent="0" eaLnBrk="1" fontAlgn="auto" hangingPunct="1">
              <a:lnSpc>
                <a:spcPct val="90000"/>
              </a:lnSpc>
              <a:spcBef>
                <a:spcPts val="1000"/>
              </a:spcBef>
              <a:spcAft>
                <a:spcPts val="0"/>
              </a:spcAft>
              <a:buClrTx/>
              <a:buNone/>
            </a:pPr>
            <a:r>
              <a:rPr lang="en-US" sz="11200" spc="0" dirty="0">
                <a:solidFill>
                  <a:prstClr val="black"/>
                </a:solidFill>
                <a:latin typeface="Calibri" panose="020F0502020204030204"/>
              </a:rPr>
              <a:t>• Current Bylaws </a:t>
            </a:r>
          </a:p>
          <a:p>
            <a:pPr marL="0" lvl="0" indent="0" eaLnBrk="1" fontAlgn="auto" hangingPunct="1">
              <a:lnSpc>
                <a:spcPct val="90000"/>
              </a:lnSpc>
              <a:spcBef>
                <a:spcPts val="1000"/>
              </a:spcBef>
              <a:spcAft>
                <a:spcPts val="0"/>
              </a:spcAft>
              <a:buClrTx/>
              <a:buNone/>
            </a:pPr>
            <a:r>
              <a:rPr lang="en-US" sz="11200" spc="0" dirty="0">
                <a:solidFill>
                  <a:prstClr val="black"/>
                </a:solidFill>
                <a:latin typeface="Calibri" panose="020F0502020204030204"/>
              </a:rPr>
              <a:t>• Certificate of Good Standing or Existence (no </a:t>
            </a:r>
          </a:p>
          <a:p>
            <a:pPr marL="0" lvl="0" indent="0" eaLnBrk="1" fontAlgn="auto" hangingPunct="1">
              <a:lnSpc>
                <a:spcPct val="90000"/>
              </a:lnSpc>
              <a:spcBef>
                <a:spcPts val="1000"/>
              </a:spcBef>
              <a:spcAft>
                <a:spcPts val="0"/>
              </a:spcAft>
              <a:buClrTx/>
              <a:buNone/>
            </a:pPr>
            <a:r>
              <a:rPr lang="en-US" sz="11200" spc="0" dirty="0">
                <a:solidFill>
                  <a:prstClr val="black"/>
                </a:solidFill>
                <a:latin typeface="Calibri" panose="020F0502020204030204"/>
              </a:rPr>
              <a:t>    less than 60 days prior to application) </a:t>
            </a:r>
          </a:p>
          <a:p>
            <a:pPr marL="0" lvl="0" indent="0" eaLnBrk="1" fontAlgn="auto" hangingPunct="1">
              <a:lnSpc>
                <a:spcPct val="90000"/>
              </a:lnSpc>
              <a:spcBef>
                <a:spcPts val="1000"/>
              </a:spcBef>
              <a:spcAft>
                <a:spcPts val="0"/>
              </a:spcAft>
              <a:buClrTx/>
              <a:buNone/>
            </a:pPr>
            <a:r>
              <a:rPr lang="en-US" sz="11200" spc="0" dirty="0">
                <a:solidFill>
                  <a:prstClr val="black"/>
                </a:solidFill>
                <a:latin typeface="Calibri" panose="020F0502020204030204"/>
              </a:rPr>
              <a:t>• IRS Nonprofit Designation letter </a:t>
            </a:r>
          </a:p>
          <a:p>
            <a:pPr marL="0" lvl="0" indent="0" eaLnBrk="1" fontAlgn="auto" hangingPunct="1">
              <a:lnSpc>
                <a:spcPct val="90000"/>
              </a:lnSpc>
              <a:spcBef>
                <a:spcPts val="1000"/>
              </a:spcBef>
              <a:spcAft>
                <a:spcPts val="0"/>
              </a:spcAft>
              <a:buClrTx/>
              <a:buNone/>
            </a:pPr>
            <a:r>
              <a:rPr lang="en-US" sz="11200" spc="0" dirty="0">
                <a:solidFill>
                  <a:prstClr val="black"/>
                </a:solidFill>
                <a:latin typeface="Calibri" panose="020F0502020204030204"/>
              </a:rPr>
              <a:t>• Map &amp; Description of Service Area </a:t>
            </a:r>
          </a:p>
          <a:p>
            <a:pPr marL="0" lvl="0" indent="0" eaLnBrk="1" fontAlgn="auto" hangingPunct="1">
              <a:lnSpc>
                <a:spcPct val="90000"/>
              </a:lnSpc>
              <a:spcBef>
                <a:spcPts val="1000"/>
              </a:spcBef>
              <a:spcAft>
                <a:spcPts val="0"/>
              </a:spcAft>
              <a:buClrTx/>
              <a:buNone/>
            </a:pPr>
            <a:r>
              <a:rPr lang="en-US" sz="11200" spc="0" dirty="0">
                <a:solidFill>
                  <a:prstClr val="black"/>
                </a:solidFill>
                <a:latin typeface="Calibri" panose="020F0502020204030204"/>
              </a:rPr>
              <a:t>• Current Board Roster, indicate LI reps &amp; </a:t>
            </a:r>
          </a:p>
          <a:p>
            <a:pPr marL="0" lvl="0" indent="0" eaLnBrk="1" fontAlgn="auto" hangingPunct="1">
              <a:lnSpc>
                <a:spcPct val="90000"/>
              </a:lnSpc>
              <a:spcBef>
                <a:spcPts val="1000"/>
              </a:spcBef>
              <a:spcAft>
                <a:spcPts val="0"/>
              </a:spcAft>
              <a:buClrTx/>
              <a:buNone/>
            </a:pPr>
            <a:r>
              <a:rPr lang="en-US" sz="11200" spc="0" dirty="0">
                <a:solidFill>
                  <a:prstClr val="black"/>
                </a:solidFill>
                <a:latin typeface="Calibri" panose="020F0502020204030204"/>
              </a:rPr>
              <a:t>   public official/employee status</a:t>
            </a:r>
          </a:p>
          <a:p>
            <a:pPr marL="44450" lvl="0" indent="0">
              <a:buNone/>
            </a:pPr>
            <a:endParaRPr lang="en-US" sz="8600" dirty="0">
              <a:solidFill>
                <a:schemeClr val="tx1"/>
              </a:solidFill>
            </a:endParaRPr>
          </a:p>
          <a:p>
            <a:pPr marL="365125" lvl="1" indent="0">
              <a:buNone/>
            </a:pPr>
            <a:endParaRPr lang="en-US" sz="5500" dirty="0">
              <a:solidFill>
                <a:schemeClr val="tx1"/>
              </a:solidFill>
            </a:endParaRPr>
          </a:p>
          <a:p>
            <a:pPr marL="274320" eaLnBrk="1" fontAlgn="auto" hangingPunct="1">
              <a:lnSpc>
                <a:spcPct val="150000"/>
              </a:lnSpc>
              <a:spcAft>
                <a:spcPts val="0"/>
              </a:spcAft>
              <a:buBlip>
                <a:blip r:embed="rId3"/>
              </a:buBlip>
              <a:defRPr/>
            </a:pPr>
            <a:endParaRPr lang="en-US" b="1" dirty="0">
              <a:solidFill>
                <a:schemeClr val="tx1"/>
              </a:solidFill>
            </a:endParaRPr>
          </a:p>
          <a:p>
            <a:pPr marL="45720" indent="0" eaLnBrk="1" fontAlgn="auto" hangingPunct="1">
              <a:lnSpc>
                <a:spcPct val="150000"/>
              </a:lnSpc>
              <a:spcAft>
                <a:spcPts val="0"/>
              </a:spcAft>
              <a:buNone/>
              <a:defRPr/>
            </a:pPr>
            <a:endParaRPr lang="en-US" b="1" dirty="0">
              <a:solidFill>
                <a:schemeClr val="tx1"/>
              </a:solidFill>
            </a:endParaRPr>
          </a:p>
          <a:p>
            <a:pPr marL="45720" indent="0" algn="ctr" eaLnBrk="1" fontAlgn="auto" hangingPunct="1">
              <a:lnSpc>
                <a:spcPct val="150000"/>
              </a:lnSpc>
              <a:spcAft>
                <a:spcPts val="0"/>
              </a:spcAft>
              <a:buNone/>
              <a:defRPr/>
            </a:pPr>
            <a:r>
              <a:rPr lang="en-US" sz="4800" dirty="0">
                <a:solidFill>
                  <a:srgbClr val="263746"/>
                </a:solidFill>
                <a:latin typeface="Franklin Gothic Demi Cond" panose="020B0706030402020204" pitchFamily="34" charset="0"/>
              </a:rPr>
              <a:t> </a:t>
            </a:r>
          </a:p>
        </p:txBody>
      </p:sp>
      <p:sp>
        <p:nvSpPr>
          <p:cNvPr id="3" name="Title 2"/>
          <p:cNvSpPr>
            <a:spLocks noGrp="1"/>
          </p:cNvSpPr>
          <p:nvPr>
            <p:ph type="title"/>
          </p:nvPr>
        </p:nvSpPr>
        <p:spPr/>
        <p:txBody>
          <a:bodyPr/>
          <a:lstStyle/>
          <a:p>
            <a:pPr eaLnBrk="1" fontAlgn="auto" hangingPunct="1">
              <a:spcAft>
                <a:spcPts val="0"/>
              </a:spcAft>
              <a:defRPr/>
            </a:pPr>
            <a:r>
              <a:rPr lang="en-US" dirty="0">
                <a:solidFill>
                  <a:schemeClr val="accent1"/>
                </a:solidFill>
              </a:rPr>
              <a:t>Required attachments</a:t>
            </a:r>
          </a:p>
        </p:txBody>
      </p:sp>
      <p:sp>
        <p:nvSpPr>
          <p:cNvPr id="5" name="Rectangle 4"/>
          <p:cNvSpPr/>
          <p:nvPr/>
        </p:nvSpPr>
        <p:spPr>
          <a:xfrm flipV="1">
            <a:off x="0" y="695325"/>
            <a:ext cx="17526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6" name="Title 2"/>
          <p:cNvSpPr txBox="1">
            <a:spLocks/>
          </p:cNvSpPr>
          <p:nvPr/>
        </p:nvSpPr>
        <p:spPr>
          <a:xfrm>
            <a:off x="762000" y="701301"/>
            <a:ext cx="8081963" cy="6350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200" normalizeH="0" baseline="0" noProof="0" dirty="0">
                <a:ln>
                  <a:noFill/>
                </a:ln>
                <a:solidFill>
                  <a:srgbClr val="008A43"/>
                </a:solidFill>
                <a:effectLst/>
                <a:uLnTx/>
                <a:uFillTx/>
                <a:latin typeface="Franklin Gothic Medium"/>
                <a:ea typeface="+mj-ea"/>
                <a:cs typeface="+mj-cs"/>
              </a:rPr>
              <a:t>   </a:t>
            </a:r>
            <a:endParaRPr kumimoji="0" lang="en-US" sz="4000" b="0" i="0" u="none" strike="noStrike" kern="1200" cap="all" spc="200" normalizeH="0" baseline="0" noProof="0" dirty="0">
              <a:ln>
                <a:noFill/>
              </a:ln>
              <a:solidFill>
                <a:prstClr val="white"/>
              </a:solidFill>
              <a:effectLst/>
              <a:uLnTx/>
              <a:uFillTx/>
              <a:latin typeface="Franklin Gothic Medium"/>
              <a:ea typeface="+mj-ea"/>
              <a:cs typeface="+mj-cs"/>
            </a:endParaRPr>
          </a:p>
        </p:txBody>
      </p:sp>
      <p:pic>
        <p:nvPicPr>
          <p:cNvPr id="27654" name="Pictur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3140" y="5181600"/>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548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7400" cy="4602163"/>
          </a:xfrm>
        </p:spPr>
        <p:txBody>
          <a:bodyPr>
            <a:normAutofit/>
          </a:bodyPr>
          <a:lstStyle/>
          <a:p>
            <a:pPr marL="617220" indent="-571500" eaLnBrk="1" fontAlgn="auto" hangingPunct="1">
              <a:lnSpc>
                <a:spcPct val="150000"/>
              </a:lnSpc>
              <a:spcAft>
                <a:spcPts val="0"/>
              </a:spcAft>
              <a:buFont typeface="Wingdings" panose="05000000000000000000" pitchFamily="2" charset="2"/>
              <a:buChar char="§"/>
              <a:defRPr/>
            </a:pPr>
            <a:endParaRPr lang="en-US" sz="2600" dirty="0">
              <a:solidFill>
                <a:srgbClr val="263746"/>
              </a:solidFill>
              <a:latin typeface="Franklin Gothic Demi" panose="020B0703020102020204" pitchFamily="34" charset="0"/>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spc="0" dirty="0">
                <a:solidFill>
                  <a:prstClr val="black"/>
                </a:solidFill>
                <a:latin typeface="Calibri" panose="020F0502020204030204"/>
              </a:rPr>
              <a:t>Corporate profile for prospective CHDO describing at least one-year history of providing service within the organization’s service area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CHDO Staff Roster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W-2s for staff assigned to proposed project</a:t>
            </a:r>
          </a:p>
          <a:p>
            <a:pPr marL="45720" indent="0" eaLnBrk="1" fontAlgn="auto" hangingPunct="1">
              <a:lnSpc>
                <a:spcPct val="150000"/>
              </a:lnSpc>
              <a:spcAft>
                <a:spcPts val="0"/>
              </a:spcAft>
              <a:buFont typeface="Wingdings 2" panose="05020102010507070707" pitchFamily="18" charset="2"/>
              <a:buNone/>
              <a:defRPr/>
            </a:pPr>
            <a:endParaRPr lang="en-US" sz="5600" u="sng" dirty="0">
              <a:solidFill>
                <a:srgbClr val="263746"/>
              </a:solidFill>
              <a:latin typeface="Franklin Gothic Demi" panose="020B0703020102020204" pitchFamily="34" charset="0"/>
            </a:endParaRPr>
          </a:p>
          <a:p>
            <a:pPr marL="731520" indent="-685800" eaLnBrk="1" fontAlgn="auto" hangingPunct="1">
              <a:lnSpc>
                <a:spcPct val="150000"/>
              </a:lnSpc>
              <a:spcAft>
                <a:spcPts val="0"/>
              </a:spcAft>
              <a:buFont typeface="Wingdings" panose="05000000000000000000" pitchFamily="2" charset="2"/>
              <a:buChar char="§"/>
              <a:defRPr/>
            </a:pPr>
            <a:endParaRPr lang="en-US" sz="5600" u="sng" dirty="0">
              <a:solidFill>
                <a:srgbClr val="263746"/>
              </a:solidFill>
              <a:latin typeface="Franklin Gothic Demi" panose="020B0703020102020204" pitchFamily="34" charset="0"/>
            </a:endParaRPr>
          </a:p>
        </p:txBody>
      </p:sp>
      <p:sp>
        <p:nvSpPr>
          <p:cNvPr id="3" name="Title 2"/>
          <p:cNvSpPr>
            <a:spLocks noGrp="1"/>
          </p:cNvSpPr>
          <p:nvPr>
            <p:ph type="title"/>
          </p:nvPr>
        </p:nvSpPr>
        <p:spPr>
          <a:xfrm>
            <a:off x="355600" y="622300"/>
            <a:ext cx="8382000" cy="1054100"/>
          </a:xfrm>
        </p:spPr>
        <p:txBody>
          <a:bodyPr/>
          <a:lstStyle/>
          <a:p>
            <a:pPr eaLnBrk="1" fontAlgn="auto" hangingPunct="1">
              <a:spcAft>
                <a:spcPts val="0"/>
              </a:spcAft>
              <a:defRPr/>
            </a:pPr>
            <a:r>
              <a:rPr lang="en-US" dirty="0">
                <a:solidFill>
                  <a:schemeClr val="accent1"/>
                </a:solidFill>
              </a:rPr>
              <a:t>Required attachments cont’d</a:t>
            </a:r>
          </a:p>
        </p:txBody>
      </p:sp>
      <p:sp>
        <p:nvSpPr>
          <p:cNvPr id="6" name="Rectangle 5"/>
          <p:cNvSpPr/>
          <p:nvPr/>
        </p:nvSpPr>
        <p:spPr>
          <a:xfrm>
            <a:off x="381000" y="609600"/>
            <a:ext cx="8382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itle 2"/>
          <p:cNvSpPr txBox="1">
            <a:spLocks/>
          </p:cNvSpPr>
          <p:nvPr/>
        </p:nvSpPr>
        <p:spPr>
          <a:xfrm>
            <a:off x="533400" y="508000"/>
            <a:ext cx="8382000" cy="7874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dirty="0"/>
          </a:p>
        </p:txBody>
      </p:sp>
      <p:pic>
        <p:nvPicPr>
          <p:cNvPr id="39942"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8998" y="5105400"/>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6444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4EA236-A6AB-4D92-BA2D-9A2836E35B80}"/>
              </a:ext>
            </a:extLst>
          </p:cNvPr>
          <p:cNvSpPr>
            <a:spLocks noGrp="1"/>
          </p:cNvSpPr>
          <p:nvPr>
            <p:ph idx="1"/>
          </p:nvPr>
        </p:nvSpPr>
        <p:spPr/>
        <p:txBody>
          <a:bodyPr>
            <a:normAutofit fontScale="85000" lnSpcReduction="20000"/>
          </a:bodyPr>
          <a:lstStyle/>
          <a:p>
            <a:pPr marL="228600" lvl="0" eaLnBrk="1" fontAlgn="auto" hangingPunct="1">
              <a:lnSpc>
                <a:spcPct val="90000"/>
              </a:lnSpc>
              <a:spcBef>
                <a:spcPts val="1000"/>
              </a:spcBef>
              <a:spcAft>
                <a:spcPts val="0"/>
              </a:spcAft>
              <a:buClrTx/>
              <a:buFont typeface="Arial" panose="020B0604020202020204" pitchFamily="34" charset="0"/>
              <a:buChar char="•"/>
            </a:pPr>
            <a:r>
              <a:rPr lang="en-US" sz="2800" spc="0" dirty="0">
                <a:solidFill>
                  <a:prstClr val="black"/>
                </a:solidFill>
                <a:latin typeface="Calibri" panose="020F0502020204030204"/>
              </a:rPr>
              <a:t>Resumes/bios for staff assigned to proposed project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Job descriptions for key staff positions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responsible for proposed CHDO project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2 CFR 200.302 &amp; 200.303 Financial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Standards Certification/Documentation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Current fiscal year operating budget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Most recent IRS Form 990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Strategic business plan, including description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of ongoing &amp; pipeline project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Description of previous HOME funded CHDO </a:t>
            </a:r>
          </a:p>
          <a:p>
            <a:pPr marL="0" lvl="0" indent="0" eaLnBrk="1" fontAlgn="auto" hangingPunct="1">
              <a:lnSpc>
                <a:spcPct val="90000"/>
              </a:lnSpc>
              <a:spcBef>
                <a:spcPts val="1000"/>
              </a:spcBef>
              <a:spcAft>
                <a:spcPts val="0"/>
              </a:spcAft>
              <a:buClrTx/>
              <a:buNone/>
            </a:pPr>
            <a:r>
              <a:rPr lang="en-US" sz="2800" spc="0" dirty="0">
                <a:solidFill>
                  <a:prstClr val="black"/>
                </a:solidFill>
                <a:latin typeface="Calibri" panose="020F0502020204030204"/>
              </a:rPr>
              <a:t>   projects</a:t>
            </a:r>
          </a:p>
          <a:p>
            <a:endParaRPr lang="en-US" dirty="0"/>
          </a:p>
        </p:txBody>
      </p:sp>
      <p:sp>
        <p:nvSpPr>
          <p:cNvPr id="3" name="Title 2">
            <a:extLst>
              <a:ext uri="{FF2B5EF4-FFF2-40B4-BE49-F238E27FC236}">
                <a16:creationId xmlns:a16="http://schemas.microsoft.com/office/drawing/2014/main" id="{5D43F293-1285-4EC2-AA5A-AADB48EEEC0C}"/>
              </a:ext>
            </a:extLst>
          </p:cNvPr>
          <p:cNvSpPr>
            <a:spLocks noGrp="1"/>
          </p:cNvSpPr>
          <p:nvPr>
            <p:ph type="title"/>
          </p:nvPr>
        </p:nvSpPr>
        <p:spPr/>
        <p:txBody>
          <a:bodyPr/>
          <a:lstStyle/>
          <a:p>
            <a:r>
              <a:rPr lang="en-US" dirty="0">
                <a:solidFill>
                  <a:schemeClr val="accent1"/>
                </a:solidFill>
              </a:rPr>
              <a:t>Required attachments cont’d</a:t>
            </a:r>
          </a:p>
        </p:txBody>
      </p:sp>
    </p:spTree>
    <p:extLst>
      <p:ext uri="{BB962C8B-B14F-4D97-AF65-F5344CB8AC3E}">
        <p14:creationId xmlns:p14="http://schemas.microsoft.com/office/powerpoint/2010/main" val="1945493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407400" cy="4830763"/>
          </a:xfrm>
        </p:spPr>
        <p:txBody>
          <a:bodyPr>
            <a:normAutofit/>
          </a:bodyPr>
          <a:lstStyle/>
          <a:p>
            <a:pPr marL="228600" lvl="0" eaLnBrk="1" fontAlgn="auto" hangingPunct="1">
              <a:lnSpc>
                <a:spcPct val="90000"/>
              </a:lnSpc>
              <a:spcBef>
                <a:spcPts val="1000"/>
              </a:spcBef>
              <a:spcAft>
                <a:spcPts val="0"/>
              </a:spcAft>
              <a:buClrTx/>
              <a:buFont typeface="Arial" panose="020B0604020202020204" pitchFamily="34" charset="0"/>
              <a:buChar char="•"/>
            </a:pPr>
            <a:r>
              <a:rPr lang="en-US" sz="2400" spc="0" dirty="0">
                <a:solidFill>
                  <a:prstClr val="black"/>
                </a:solidFill>
                <a:latin typeface="Calibri" panose="020F0502020204030204"/>
              </a:rPr>
              <a:t>Board Member Certifications</a:t>
            </a:r>
          </a:p>
          <a:p>
            <a:pPr marL="0" lvl="0" indent="0" eaLnBrk="1" fontAlgn="auto" hangingPunct="1">
              <a:lnSpc>
                <a:spcPct val="90000"/>
              </a:lnSpc>
              <a:spcBef>
                <a:spcPts val="1000"/>
              </a:spcBef>
              <a:spcAft>
                <a:spcPts val="0"/>
              </a:spcAft>
              <a:buClrTx/>
              <a:buNone/>
            </a:pPr>
            <a:r>
              <a:rPr lang="en-US" sz="2400" spc="0" dirty="0">
                <a:solidFill>
                  <a:prstClr val="black"/>
                </a:solidFill>
                <a:latin typeface="Calibri" panose="020F0502020204030204"/>
              </a:rPr>
              <a:t>	 – Governmental Official/Employee Status</a:t>
            </a:r>
          </a:p>
          <a:p>
            <a:pPr marL="0" lvl="0" indent="0" eaLnBrk="1" fontAlgn="auto" hangingPunct="1">
              <a:lnSpc>
                <a:spcPct val="90000"/>
              </a:lnSpc>
              <a:spcBef>
                <a:spcPts val="1000"/>
              </a:spcBef>
              <a:spcAft>
                <a:spcPts val="0"/>
              </a:spcAft>
              <a:buClrTx/>
              <a:buNone/>
            </a:pPr>
            <a:r>
              <a:rPr lang="en-US" sz="2400" spc="0" dirty="0">
                <a:solidFill>
                  <a:prstClr val="black"/>
                </a:solidFill>
                <a:latin typeface="Calibri" panose="020F0502020204030204"/>
              </a:rPr>
              <a:t>	 – Board Member Certifications of LI Rep </a:t>
            </a:r>
          </a:p>
          <a:p>
            <a:pPr marL="0" lvl="0" indent="0" eaLnBrk="1" fontAlgn="auto" hangingPunct="1">
              <a:lnSpc>
                <a:spcPct val="90000"/>
              </a:lnSpc>
              <a:spcBef>
                <a:spcPts val="1000"/>
              </a:spcBef>
              <a:spcAft>
                <a:spcPts val="0"/>
              </a:spcAft>
              <a:buClrTx/>
              <a:buNone/>
            </a:pPr>
            <a:r>
              <a:rPr lang="en-US" sz="2400" spc="0" dirty="0">
                <a:solidFill>
                  <a:prstClr val="black"/>
                </a:solidFill>
                <a:latin typeface="Calibri" panose="020F0502020204030204"/>
              </a:rPr>
              <a:t>                 Status</a:t>
            </a:r>
          </a:p>
          <a:p>
            <a:pPr marL="0" lvl="0" indent="0" eaLnBrk="1" fontAlgn="auto" hangingPunct="1">
              <a:lnSpc>
                <a:spcPct val="90000"/>
              </a:lnSpc>
              <a:spcBef>
                <a:spcPts val="1000"/>
              </a:spcBef>
              <a:spcAft>
                <a:spcPts val="0"/>
              </a:spcAft>
              <a:buClrTx/>
              <a:buNone/>
            </a:pPr>
            <a:r>
              <a:rPr lang="en-US" sz="2400" spc="0" dirty="0">
                <a:solidFill>
                  <a:prstClr val="black"/>
                </a:solidFill>
                <a:latin typeface="Calibri" panose="020F0502020204030204"/>
              </a:rPr>
              <a:t>• Corporate profile of for-profit entity that </a:t>
            </a:r>
          </a:p>
          <a:p>
            <a:pPr marL="0" lvl="0" indent="0" eaLnBrk="1" fontAlgn="auto" hangingPunct="1">
              <a:lnSpc>
                <a:spcPct val="90000"/>
              </a:lnSpc>
              <a:spcBef>
                <a:spcPts val="1000"/>
              </a:spcBef>
              <a:spcAft>
                <a:spcPts val="0"/>
              </a:spcAft>
              <a:buClrTx/>
              <a:buNone/>
            </a:pPr>
            <a:r>
              <a:rPr lang="en-US" sz="2400" spc="0" dirty="0">
                <a:solidFill>
                  <a:prstClr val="black"/>
                </a:solidFill>
                <a:latin typeface="Calibri" panose="020F0502020204030204"/>
              </a:rPr>
              <a:t>    created organization (if applicable)    </a:t>
            </a:r>
          </a:p>
          <a:p>
            <a:pPr marL="0" lvl="0" indent="0" eaLnBrk="1" fontAlgn="auto" hangingPunct="1">
              <a:lnSpc>
                <a:spcPct val="90000"/>
              </a:lnSpc>
              <a:spcBef>
                <a:spcPts val="1000"/>
              </a:spcBef>
              <a:spcAft>
                <a:spcPts val="0"/>
              </a:spcAft>
              <a:buClrTx/>
              <a:buNone/>
            </a:pPr>
            <a:r>
              <a:rPr lang="en-US" sz="2400" spc="0" dirty="0">
                <a:solidFill>
                  <a:prstClr val="black"/>
                </a:solidFill>
                <a:latin typeface="Calibri" panose="020F0502020204030204"/>
              </a:rPr>
              <a:t>• Adopted policy (e.g. board resolution) defining </a:t>
            </a:r>
          </a:p>
          <a:p>
            <a:pPr marL="0" lvl="0" indent="0" eaLnBrk="1" fontAlgn="auto" hangingPunct="1">
              <a:lnSpc>
                <a:spcPct val="90000"/>
              </a:lnSpc>
              <a:spcBef>
                <a:spcPts val="1000"/>
              </a:spcBef>
              <a:spcAft>
                <a:spcPts val="0"/>
              </a:spcAft>
              <a:buClrTx/>
              <a:buNone/>
            </a:pPr>
            <a:r>
              <a:rPr lang="en-US" sz="2400" spc="0" dirty="0">
                <a:solidFill>
                  <a:prstClr val="black"/>
                </a:solidFill>
                <a:latin typeface="Calibri" panose="020F0502020204030204"/>
              </a:rPr>
              <a:t>   process for LI Beneficiary Input </a:t>
            </a:r>
          </a:p>
          <a:p>
            <a:pPr marL="0" lvl="0" indent="0" eaLnBrk="1" fontAlgn="auto" hangingPunct="1">
              <a:lnSpc>
                <a:spcPct val="90000"/>
              </a:lnSpc>
              <a:spcBef>
                <a:spcPts val="1000"/>
              </a:spcBef>
              <a:spcAft>
                <a:spcPts val="0"/>
              </a:spcAft>
              <a:buClrTx/>
              <a:buNone/>
            </a:pPr>
            <a:r>
              <a:rPr lang="en-US" sz="2400" spc="0" dirty="0">
                <a:solidFill>
                  <a:prstClr val="black"/>
                </a:solidFill>
                <a:latin typeface="Calibri" panose="020F0502020204030204"/>
              </a:rPr>
              <a:t>• Statement outlining results of input process, </a:t>
            </a:r>
          </a:p>
          <a:p>
            <a:pPr marL="0" lvl="0" indent="0" eaLnBrk="1" fontAlgn="auto" hangingPunct="1">
              <a:lnSpc>
                <a:spcPct val="90000"/>
              </a:lnSpc>
              <a:spcBef>
                <a:spcPts val="1000"/>
              </a:spcBef>
              <a:spcAft>
                <a:spcPts val="0"/>
              </a:spcAft>
              <a:buClrTx/>
              <a:buNone/>
            </a:pPr>
            <a:r>
              <a:rPr lang="en-US" sz="2400" spc="0" dirty="0">
                <a:solidFill>
                  <a:prstClr val="black"/>
                </a:solidFill>
                <a:latin typeface="Calibri" panose="020F0502020204030204"/>
              </a:rPr>
              <a:t>   including documentation (notes, minutes)</a:t>
            </a:r>
          </a:p>
          <a:p>
            <a:pPr marL="731520" indent="-685800" eaLnBrk="1" fontAlgn="auto" hangingPunct="1">
              <a:lnSpc>
                <a:spcPct val="150000"/>
              </a:lnSpc>
              <a:spcAft>
                <a:spcPts val="0"/>
              </a:spcAft>
              <a:buFont typeface="Wingdings" panose="05000000000000000000" pitchFamily="2" charset="2"/>
              <a:buChar char="§"/>
              <a:defRPr/>
            </a:pPr>
            <a:endParaRPr lang="en-US" sz="5600" u="sng" dirty="0">
              <a:solidFill>
                <a:srgbClr val="263746"/>
              </a:solidFill>
              <a:latin typeface="Franklin Gothic Demi" panose="020B0703020102020204" pitchFamily="34" charset="0"/>
            </a:endParaRPr>
          </a:p>
        </p:txBody>
      </p:sp>
      <p:sp>
        <p:nvSpPr>
          <p:cNvPr id="3" name="Title 2"/>
          <p:cNvSpPr>
            <a:spLocks noGrp="1"/>
          </p:cNvSpPr>
          <p:nvPr>
            <p:ph type="title"/>
          </p:nvPr>
        </p:nvSpPr>
        <p:spPr>
          <a:xfrm>
            <a:off x="344714" y="409842"/>
            <a:ext cx="8382000" cy="1054100"/>
          </a:xfrm>
        </p:spPr>
        <p:txBody>
          <a:bodyPr/>
          <a:lstStyle/>
          <a:p>
            <a:pPr eaLnBrk="1" fontAlgn="auto" hangingPunct="1">
              <a:spcAft>
                <a:spcPts val="0"/>
              </a:spcAft>
              <a:defRPr/>
            </a:pPr>
            <a:r>
              <a:rPr lang="en-US" dirty="0">
                <a:solidFill>
                  <a:schemeClr val="accent1"/>
                </a:solidFill>
              </a:rPr>
              <a:t>Required attachments cont’d</a:t>
            </a:r>
          </a:p>
        </p:txBody>
      </p:sp>
      <p:sp>
        <p:nvSpPr>
          <p:cNvPr id="6" name="Rectangle 5"/>
          <p:cNvSpPr/>
          <p:nvPr/>
        </p:nvSpPr>
        <p:spPr>
          <a:xfrm>
            <a:off x="381000" y="257442"/>
            <a:ext cx="8382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itle 2"/>
          <p:cNvSpPr txBox="1">
            <a:spLocks/>
          </p:cNvSpPr>
          <p:nvPr/>
        </p:nvSpPr>
        <p:spPr>
          <a:xfrm>
            <a:off x="533400" y="508000"/>
            <a:ext cx="8382000" cy="7874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dirty="0"/>
          </a:p>
        </p:txBody>
      </p:sp>
      <p:pic>
        <p:nvPicPr>
          <p:cNvPr id="39942"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8998" y="5105400"/>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693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F80098D-F5B1-49CF-90CA-C609E90678BB}"/>
              </a:ext>
            </a:extLst>
          </p:cNvPr>
          <p:cNvSpPr>
            <a:spLocks noGrp="1"/>
          </p:cNvSpPr>
          <p:nvPr>
            <p:ph sz="half" idx="1"/>
          </p:nvPr>
        </p:nvSpPr>
        <p:spPr/>
        <p:txBody>
          <a:bodyPr/>
          <a:lstStyle/>
          <a:p>
            <a:pPr marL="44450" indent="0" algn="ctr">
              <a:buNone/>
            </a:pPr>
            <a:endParaRPr lang="en-US" dirty="0">
              <a:solidFill>
                <a:schemeClr val="accent1"/>
              </a:solidFill>
            </a:endParaRPr>
          </a:p>
          <a:p>
            <a:pPr marL="44450" indent="0" algn="ctr">
              <a:buNone/>
            </a:pPr>
            <a:endParaRPr lang="en-US" dirty="0">
              <a:solidFill>
                <a:schemeClr val="accent1"/>
              </a:solidFill>
            </a:endParaRPr>
          </a:p>
          <a:p>
            <a:pPr marL="44450" indent="0" algn="ctr">
              <a:buNone/>
            </a:pPr>
            <a:endParaRPr lang="en-US" dirty="0">
              <a:solidFill>
                <a:schemeClr val="accent1"/>
              </a:solidFill>
            </a:endParaRPr>
          </a:p>
          <a:p>
            <a:pPr marL="44450" indent="0" algn="ctr">
              <a:buNone/>
            </a:pPr>
            <a:r>
              <a:rPr lang="en-US" dirty="0">
                <a:solidFill>
                  <a:schemeClr val="accent1"/>
                </a:solidFill>
              </a:rPr>
              <a:t>QUESTIONS AND ANSWERS??</a:t>
            </a:r>
          </a:p>
        </p:txBody>
      </p:sp>
      <p:sp>
        <p:nvSpPr>
          <p:cNvPr id="6" name="Rectangle 5"/>
          <p:cNvSpPr/>
          <p:nvPr/>
        </p:nvSpPr>
        <p:spPr>
          <a:xfrm>
            <a:off x="381000" y="609600"/>
            <a:ext cx="8382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itle 2"/>
          <p:cNvSpPr txBox="1">
            <a:spLocks/>
          </p:cNvSpPr>
          <p:nvPr/>
        </p:nvSpPr>
        <p:spPr>
          <a:xfrm>
            <a:off x="533400" y="508000"/>
            <a:ext cx="8382000" cy="7874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dirty="0"/>
          </a:p>
        </p:txBody>
      </p:sp>
      <p:pic>
        <p:nvPicPr>
          <p:cNvPr id="39942"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8998" y="5105400"/>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Content Placeholder 4">
            <a:extLst>
              <a:ext uri="{FF2B5EF4-FFF2-40B4-BE49-F238E27FC236}">
                <a16:creationId xmlns:a16="http://schemas.microsoft.com/office/drawing/2014/main" id="{2970ED45-4569-4F6E-AB54-F6C0DD1D94DD}"/>
              </a:ext>
            </a:extLst>
          </p:cNvPr>
          <p:cNvPicPr>
            <a:picLocks noGrp="1" noChangeAspect="1"/>
          </p:cNvPicPr>
          <p:nvPr>
            <p:ph sz="half" idx="2"/>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r="-2" b="6230"/>
          <a:stretch/>
        </p:blipFill>
        <p:spPr>
          <a:xfrm>
            <a:off x="4648200" y="1970693"/>
            <a:ext cx="4038600" cy="3020407"/>
          </a:xfrm>
          <a:prstGeom prst="rect">
            <a:avLst/>
          </a:prstGeom>
        </p:spPr>
      </p:pic>
    </p:spTree>
    <p:extLst>
      <p:ext uri="{BB962C8B-B14F-4D97-AF65-F5344CB8AC3E}">
        <p14:creationId xmlns:p14="http://schemas.microsoft.com/office/powerpoint/2010/main" val="2284491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a:bodyPr>
          <a:lstStyle/>
          <a:p>
            <a:pPr marL="617220" indent="-571500" eaLnBrk="1" fontAlgn="auto" hangingPunct="1">
              <a:lnSpc>
                <a:spcPct val="150000"/>
              </a:lnSpc>
              <a:spcAft>
                <a:spcPts val="0"/>
              </a:spcAft>
              <a:buFont typeface="Wingdings" panose="05000000000000000000" pitchFamily="2" charset="2"/>
              <a:buChar char="§"/>
              <a:defRPr/>
            </a:pPr>
            <a:endParaRPr lang="en-US" sz="2600" dirty="0">
              <a:solidFill>
                <a:srgbClr val="263746"/>
              </a:solidFill>
              <a:latin typeface="Franklin Gothic Demi" panose="020B0703020102020204" pitchFamily="34" charset="0"/>
            </a:endParaRPr>
          </a:p>
          <a:p>
            <a:pPr marL="45720" indent="0" algn="ctr" eaLnBrk="1" fontAlgn="auto" hangingPunct="1">
              <a:lnSpc>
                <a:spcPct val="150000"/>
              </a:lnSpc>
              <a:spcAft>
                <a:spcPts val="0"/>
              </a:spcAft>
              <a:buNone/>
              <a:defRPr/>
            </a:pPr>
            <a:r>
              <a:rPr lang="en-US" sz="5200" dirty="0">
                <a:solidFill>
                  <a:schemeClr val="accent1"/>
                </a:solidFill>
                <a:latin typeface="Franklin Gothic Demi" panose="020B0703020102020204" pitchFamily="34" charset="0"/>
              </a:rPr>
              <a:t>TOOLS AND RESOURCES</a:t>
            </a:r>
          </a:p>
        </p:txBody>
      </p:sp>
      <p:sp>
        <p:nvSpPr>
          <p:cNvPr id="5" name="Content Placeholder 4">
            <a:extLst>
              <a:ext uri="{FF2B5EF4-FFF2-40B4-BE49-F238E27FC236}">
                <a16:creationId xmlns:a16="http://schemas.microsoft.com/office/drawing/2014/main" id="{9D4569C3-2E2F-414E-B285-356359B6ADE3}"/>
              </a:ext>
            </a:extLst>
          </p:cNvPr>
          <p:cNvSpPr>
            <a:spLocks noGrp="1"/>
          </p:cNvSpPr>
          <p:nvPr>
            <p:ph sz="half" idx="2"/>
          </p:nvPr>
        </p:nvSpPr>
        <p:spPr/>
        <p:txBody>
          <a:bodyPr>
            <a:normAutofit fontScale="92500"/>
          </a:bodyPr>
          <a:lstStyle/>
          <a:p>
            <a:pPr marL="228600" lvl="0" eaLnBrk="1" fontAlgn="auto" hangingPunct="1">
              <a:lnSpc>
                <a:spcPct val="90000"/>
              </a:lnSpc>
              <a:spcBef>
                <a:spcPts val="1000"/>
              </a:spcBef>
              <a:spcAft>
                <a:spcPts val="0"/>
              </a:spcAft>
              <a:buClrTx/>
              <a:buFont typeface="Arial" panose="020B0604020202020204" pitchFamily="34" charset="0"/>
              <a:buChar char="•"/>
            </a:pPr>
            <a:r>
              <a:rPr lang="en-US" sz="2200" spc="0" dirty="0">
                <a:solidFill>
                  <a:prstClr val="black"/>
                </a:solidFill>
                <a:latin typeface="Calibri" panose="020F0502020204030204"/>
              </a:rPr>
              <a:t>CHDO Requirement Checklist and Proposal Form can be found at </a:t>
            </a:r>
            <a:r>
              <a:rPr lang="en-US" sz="2200" spc="0" dirty="0">
                <a:solidFill>
                  <a:prstClr val="black"/>
                </a:solidFill>
                <a:latin typeface="Calibri" panose="020F0502020204030204"/>
                <a:hlinkClick r:id="rId3">
                  <a:extLst>
                    <a:ext uri="{A12FA001-AC4F-418D-AE19-62706E023703}">
                      <ahyp:hlinkClr xmlns:ahyp="http://schemas.microsoft.com/office/drawing/2018/hyperlinkcolor" val="tx"/>
                    </a:ext>
                  </a:extLst>
                </a:hlinkClick>
              </a:rPr>
              <a:t>www.mshomecorp.com</a:t>
            </a:r>
            <a:r>
              <a:rPr lang="en-US" sz="2200" spc="0" dirty="0">
                <a:solidFill>
                  <a:prstClr val="black"/>
                </a:solidFill>
                <a:latin typeface="Calibri" panose="020F0502020204030204"/>
              </a:rPr>
              <a:t> </a:t>
            </a:r>
          </a:p>
          <a:p>
            <a:pPr marL="228600" lvl="0" eaLnBrk="1" fontAlgn="auto" hangingPunct="1">
              <a:lnSpc>
                <a:spcPct val="90000"/>
              </a:lnSpc>
              <a:spcBef>
                <a:spcPts val="1000"/>
              </a:spcBef>
              <a:spcAft>
                <a:spcPts val="0"/>
              </a:spcAft>
              <a:buClrTx/>
              <a:buFont typeface="Arial" panose="020B0604020202020204" pitchFamily="34" charset="0"/>
              <a:buChar char="•"/>
            </a:pPr>
            <a:r>
              <a:rPr lang="en-US" sz="2200" spc="0" dirty="0">
                <a:solidFill>
                  <a:prstClr val="black"/>
                </a:solidFill>
                <a:latin typeface="Calibri" panose="020F0502020204030204"/>
              </a:rPr>
              <a:t>HUD Webpage for CHDOs: </a:t>
            </a:r>
            <a:r>
              <a:rPr lang="en-US" sz="2200" spc="0" dirty="0">
                <a:solidFill>
                  <a:prstClr val="black"/>
                </a:solidFill>
                <a:latin typeface="Calibri" panose="020F0502020204030204"/>
                <a:hlinkClick r:id="rId4">
                  <a:extLst>
                    <a:ext uri="{A12FA001-AC4F-418D-AE19-62706E023703}">
                      <ahyp:hlinkClr xmlns:ahyp="http://schemas.microsoft.com/office/drawing/2018/hyperlinkcolor" val="tx"/>
                    </a:ext>
                  </a:extLst>
                </a:hlinkClick>
              </a:rPr>
              <a:t>https://files.hudexchange.info/resources/documents/Building-HOME-Chapter-3-CHDO-Requirements-and-Activities.pdf</a:t>
            </a:r>
            <a:endParaRPr lang="en-US" sz="2200" spc="0" dirty="0">
              <a:solidFill>
                <a:prstClr val="black"/>
              </a:solidFill>
              <a:latin typeface="Calibri" panose="020F0502020204030204"/>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200" spc="0" dirty="0">
                <a:solidFill>
                  <a:prstClr val="black"/>
                </a:solidFill>
                <a:latin typeface="Calibri" panose="020F0502020204030204"/>
              </a:rPr>
              <a:t> For additional assistance with your CHDO certification contact Kimberly Stamps: </a:t>
            </a:r>
          </a:p>
          <a:p>
            <a:pPr marL="0" lvl="0" indent="0" eaLnBrk="1" fontAlgn="auto" hangingPunct="1">
              <a:lnSpc>
                <a:spcPct val="90000"/>
              </a:lnSpc>
              <a:spcBef>
                <a:spcPts val="1000"/>
              </a:spcBef>
              <a:spcAft>
                <a:spcPts val="0"/>
              </a:spcAft>
              <a:buClrTx/>
              <a:buNone/>
            </a:pPr>
            <a:r>
              <a:rPr lang="en-US" sz="2200" spc="0" dirty="0">
                <a:solidFill>
                  <a:prstClr val="black"/>
                </a:solidFill>
                <a:latin typeface="Calibri" panose="020F0502020204030204"/>
              </a:rPr>
              <a:t>    Email:</a:t>
            </a:r>
            <a:r>
              <a:rPr lang="en-US" sz="2200" spc="0" dirty="0">
                <a:solidFill>
                  <a:prstClr val="black"/>
                </a:solidFill>
                <a:latin typeface="Calibri" panose="020F0502020204030204"/>
                <a:hlinkClick r:id="rId5">
                  <a:extLst>
                    <a:ext uri="{A12FA001-AC4F-418D-AE19-62706E023703}">
                      <ahyp:hlinkClr xmlns:ahyp="http://schemas.microsoft.com/office/drawing/2018/hyperlinkcolor" val="tx"/>
                    </a:ext>
                  </a:extLst>
                </a:hlinkClick>
              </a:rPr>
              <a:t>kimberly.stamps@mshc.com</a:t>
            </a:r>
            <a:r>
              <a:rPr lang="en-US" sz="2200" spc="0" dirty="0">
                <a:solidFill>
                  <a:prstClr val="black"/>
                </a:solidFill>
                <a:latin typeface="Calibri" panose="020F0502020204030204"/>
              </a:rPr>
              <a:t> </a:t>
            </a:r>
          </a:p>
          <a:p>
            <a:pPr marL="0" lvl="0" indent="0" eaLnBrk="1" fontAlgn="auto" hangingPunct="1">
              <a:lnSpc>
                <a:spcPct val="90000"/>
              </a:lnSpc>
              <a:spcBef>
                <a:spcPts val="1000"/>
              </a:spcBef>
              <a:spcAft>
                <a:spcPts val="0"/>
              </a:spcAft>
              <a:buClrTx/>
              <a:buNone/>
            </a:pPr>
            <a:r>
              <a:rPr lang="en-US" sz="2200" spc="0" dirty="0">
                <a:solidFill>
                  <a:prstClr val="black"/>
                </a:solidFill>
                <a:latin typeface="Calibri" panose="020F0502020204030204"/>
              </a:rPr>
              <a:t>    Phone:(601) 718-4638 </a:t>
            </a:r>
          </a:p>
          <a:p>
            <a:endParaRPr lang="en-US" dirty="0"/>
          </a:p>
        </p:txBody>
      </p:sp>
      <p:sp>
        <p:nvSpPr>
          <p:cNvPr id="6" name="Rectangle 5"/>
          <p:cNvSpPr/>
          <p:nvPr/>
        </p:nvSpPr>
        <p:spPr>
          <a:xfrm>
            <a:off x="381000" y="609600"/>
            <a:ext cx="8382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itle 2"/>
          <p:cNvSpPr txBox="1">
            <a:spLocks/>
          </p:cNvSpPr>
          <p:nvPr/>
        </p:nvSpPr>
        <p:spPr>
          <a:xfrm>
            <a:off x="533400" y="508000"/>
            <a:ext cx="8382000" cy="7874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dirty="0"/>
          </a:p>
        </p:txBody>
      </p:sp>
      <p:pic>
        <p:nvPicPr>
          <p:cNvPr id="39942" name="Picture 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39466" y="5714339"/>
            <a:ext cx="1604963" cy="106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29178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562600"/>
            <a:ext cx="22098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dirty="0"/>
          </a:p>
        </p:txBody>
      </p:sp>
      <p:pic>
        <p:nvPicPr>
          <p:cNvPr id="53251"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8750" y="609600"/>
            <a:ext cx="8832850" cy="5715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407400" cy="3614738"/>
          </a:xfrm>
        </p:spPr>
        <p:txBody>
          <a:bodyPr>
            <a:normAutofit/>
          </a:bodyPr>
          <a:lstStyle/>
          <a:p>
            <a:pPr marL="45720" indent="0" algn="ctr" eaLnBrk="1" fontAlgn="auto" hangingPunct="1">
              <a:lnSpc>
                <a:spcPct val="150000"/>
              </a:lnSpc>
              <a:spcAft>
                <a:spcPts val="0"/>
              </a:spcAft>
              <a:buNone/>
              <a:defRPr/>
            </a:pPr>
            <a:endParaRPr lang="en-US" sz="3200" dirty="0">
              <a:solidFill>
                <a:srgbClr val="263746"/>
              </a:solidFill>
              <a:latin typeface="Franklin Gothic Medium" panose="020B0603020102020204" pitchFamily="34" charset="0"/>
            </a:endParaRPr>
          </a:p>
          <a:p>
            <a:pPr marL="45720" indent="0" algn="ctr" eaLnBrk="1" fontAlgn="auto" hangingPunct="1">
              <a:lnSpc>
                <a:spcPct val="150000"/>
              </a:lnSpc>
              <a:spcAft>
                <a:spcPts val="0"/>
              </a:spcAft>
              <a:buNone/>
              <a:defRPr/>
            </a:pPr>
            <a:r>
              <a:rPr lang="en-US" sz="4400" dirty="0">
                <a:solidFill>
                  <a:srgbClr val="263746"/>
                </a:solidFill>
                <a:latin typeface="Franklin Gothic Medium" panose="020B0603020102020204" pitchFamily="34" charset="0"/>
              </a:rPr>
              <a:t>OVERVIEW</a:t>
            </a:r>
          </a:p>
          <a:p>
            <a:pPr marL="45720" indent="0" algn="ctr" eaLnBrk="1" fontAlgn="auto" hangingPunct="1">
              <a:lnSpc>
                <a:spcPct val="150000"/>
              </a:lnSpc>
              <a:spcAft>
                <a:spcPts val="0"/>
              </a:spcAft>
              <a:buNone/>
              <a:defRPr/>
            </a:pPr>
            <a:endParaRPr lang="en-US" sz="3200" dirty="0">
              <a:solidFill>
                <a:srgbClr val="263746"/>
              </a:solidFill>
              <a:latin typeface="Franklin Gothic Medium" panose="020B0603020102020204" pitchFamily="34" charset="0"/>
            </a:endParaRPr>
          </a:p>
        </p:txBody>
      </p:sp>
      <p:sp>
        <p:nvSpPr>
          <p:cNvPr id="3" name="Title 2"/>
          <p:cNvSpPr>
            <a:spLocks noGrp="1"/>
          </p:cNvSpPr>
          <p:nvPr>
            <p:ph type="title"/>
          </p:nvPr>
        </p:nvSpPr>
        <p:spPr>
          <a:xfrm>
            <a:off x="814388" y="387350"/>
            <a:ext cx="8382000" cy="1054100"/>
          </a:xfrm>
        </p:spPr>
        <p:txBody>
          <a:bodyPr/>
          <a:lstStyle/>
          <a:p>
            <a:pPr eaLnBrk="1" fontAlgn="auto" hangingPunct="1">
              <a:spcAft>
                <a:spcPts val="0"/>
              </a:spcAft>
              <a:defRPr/>
            </a:pPr>
            <a:r>
              <a:rPr lang="en-US" sz="4400" b="1" dirty="0">
                <a:solidFill>
                  <a:schemeClr val="accent1"/>
                </a:solidFill>
              </a:rPr>
              <a:t>CHDO SET-ASIDE</a:t>
            </a:r>
          </a:p>
        </p:txBody>
      </p:sp>
      <p:sp>
        <p:nvSpPr>
          <p:cNvPr id="6" name="Rectangle 5"/>
          <p:cNvSpPr/>
          <p:nvPr/>
        </p:nvSpPr>
        <p:spPr>
          <a:xfrm>
            <a:off x="0" y="762000"/>
            <a:ext cx="12192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536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11988" y="5360988"/>
            <a:ext cx="18319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68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407400" cy="3614738"/>
          </a:xfrm>
        </p:spPr>
        <p:txBody>
          <a:bodyPr>
            <a:normAutofit/>
          </a:bodyPr>
          <a:lstStyle/>
          <a:p>
            <a:pPr marL="45720" indent="0" algn="ctr" eaLnBrk="1" fontAlgn="auto" hangingPunct="1">
              <a:lnSpc>
                <a:spcPct val="150000"/>
              </a:lnSpc>
              <a:spcAft>
                <a:spcPts val="0"/>
              </a:spcAft>
              <a:buNone/>
              <a:defRPr/>
            </a:pPr>
            <a:r>
              <a:rPr lang="en-US" sz="3200" dirty="0">
                <a:solidFill>
                  <a:srgbClr val="263746"/>
                </a:solidFill>
                <a:latin typeface="Franklin Gothic Medium" panose="020B0603020102020204" pitchFamily="34" charset="0"/>
              </a:rPr>
              <a:t>Home Investment Partnerships (HOME) Program</a:t>
            </a:r>
          </a:p>
          <a:p>
            <a:pPr marL="45720" indent="0" algn="ctr" eaLnBrk="1" fontAlgn="auto" hangingPunct="1">
              <a:lnSpc>
                <a:spcPct val="150000"/>
              </a:lnSpc>
              <a:spcAft>
                <a:spcPts val="0"/>
              </a:spcAft>
              <a:buNone/>
              <a:defRPr/>
            </a:pPr>
            <a:r>
              <a:rPr lang="en-US" sz="3200" dirty="0">
                <a:solidFill>
                  <a:srgbClr val="263746"/>
                </a:solidFill>
                <a:latin typeface="Franklin Gothic Medium" panose="020B0603020102020204" pitchFamily="34" charset="0"/>
              </a:rPr>
              <a:t>Community Housing Development Organization (CHDO)</a:t>
            </a:r>
          </a:p>
          <a:p>
            <a:pPr marL="45720" indent="0" algn="ctr" eaLnBrk="1" fontAlgn="auto" hangingPunct="1">
              <a:lnSpc>
                <a:spcPct val="150000"/>
              </a:lnSpc>
              <a:spcAft>
                <a:spcPts val="0"/>
              </a:spcAft>
              <a:buNone/>
              <a:defRPr/>
            </a:pPr>
            <a:endParaRPr lang="en-US" sz="3200" dirty="0">
              <a:solidFill>
                <a:srgbClr val="263746"/>
              </a:solidFill>
              <a:latin typeface="Franklin Gothic Medium" panose="020B0603020102020204" pitchFamily="34" charset="0"/>
            </a:endParaRPr>
          </a:p>
        </p:txBody>
      </p:sp>
      <p:sp>
        <p:nvSpPr>
          <p:cNvPr id="3" name="Title 2"/>
          <p:cNvSpPr>
            <a:spLocks noGrp="1"/>
          </p:cNvSpPr>
          <p:nvPr>
            <p:ph type="title"/>
          </p:nvPr>
        </p:nvSpPr>
        <p:spPr>
          <a:xfrm>
            <a:off x="814388" y="387350"/>
            <a:ext cx="8382000" cy="1054100"/>
          </a:xfrm>
        </p:spPr>
        <p:txBody>
          <a:bodyPr/>
          <a:lstStyle/>
          <a:p>
            <a:pPr eaLnBrk="1" fontAlgn="auto" hangingPunct="1">
              <a:spcAft>
                <a:spcPts val="0"/>
              </a:spcAft>
              <a:defRPr/>
            </a:pPr>
            <a:r>
              <a:rPr lang="en-US" sz="4400" b="1" dirty="0">
                <a:solidFill>
                  <a:schemeClr val="accent1"/>
                </a:solidFill>
              </a:rPr>
              <a:t>CHDO SET-ASIDE</a:t>
            </a:r>
          </a:p>
        </p:txBody>
      </p:sp>
      <p:sp>
        <p:nvSpPr>
          <p:cNvPr id="6" name="Rectangle 5"/>
          <p:cNvSpPr/>
          <p:nvPr/>
        </p:nvSpPr>
        <p:spPr>
          <a:xfrm>
            <a:off x="0" y="762000"/>
            <a:ext cx="12192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536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11988" y="5360988"/>
            <a:ext cx="18319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794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407400" cy="3614738"/>
          </a:xfrm>
        </p:spPr>
        <p:txBody>
          <a:bodyPr>
            <a:normAutofit/>
          </a:bodyPr>
          <a:lstStyle/>
          <a:p>
            <a:pPr marL="45720" indent="0" algn="ctr" eaLnBrk="1" fontAlgn="auto" hangingPunct="1">
              <a:lnSpc>
                <a:spcPct val="150000"/>
              </a:lnSpc>
              <a:spcAft>
                <a:spcPts val="0"/>
              </a:spcAft>
              <a:buNone/>
              <a:defRPr/>
            </a:pPr>
            <a:endParaRPr lang="en-US" sz="3200" dirty="0">
              <a:solidFill>
                <a:srgbClr val="263746"/>
              </a:solidFill>
              <a:latin typeface="Franklin Gothic Medium" panose="020B0603020102020204" pitchFamily="34" charset="0"/>
            </a:endParaRPr>
          </a:p>
          <a:p>
            <a:pPr marL="45720" indent="0" algn="ctr" eaLnBrk="1" fontAlgn="auto" hangingPunct="1">
              <a:lnSpc>
                <a:spcPct val="150000"/>
              </a:lnSpc>
              <a:spcAft>
                <a:spcPts val="0"/>
              </a:spcAft>
              <a:buNone/>
              <a:defRPr/>
            </a:pPr>
            <a:r>
              <a:rPr lang="en-US" sz="3200" dirty="0">
                <a:solidFill>
                  <a:srgbClr val="263746"/>
                </a:solidFill>
                <a:latin typeface="Franklin Gothic Medium" panose="020B0603020102020204" pitchFamily="34" charset="0"/>
              </a:rPr>
              <a:t>Home Investment Partnerships Program</a:t>
            </a:r>
          </a:p>
          <a:p>
            <a:pPr marL="45720" indent="0" algn="ctr" eaLnBrk="1" fontAlgn="auto" hangingPunct="1">
              <a:lnSpc>
                <a:spcPct val="150000"/>
              </a:lnSpc>
              <a:spcAft>
                <a:spcPts val="0"/>
              </a:spcAft>
              <a:buNone/>
              <a:defRPr/>
            </a:pPr>
            <a:r>
              <a:rPr lang="en-US" sz="3200" dirty="0">
                <a:solidFill>
                  <a:srgbClr val="263746"/>
                </a:solidFill>
                <a:latin typeface="Franklin Gothic Medium" panose="020B0603020102020204" pitchFamily="34" charset="0"/>
              </a:rPr>
              <a:t>HUD PROGAM</a:t>
            </a:r>
          </a:p>
          <a:p>
            <a:pPr marL="45720" indent="0" algn="ctr" eaLnBrk="1" fontAlgn="auto" hangingPunct="1">
              <a:lnSpc>
                <a:spcPct val="150000"/>
              </a:lnSpc>
              <a:spcAft>
                <a:spcPts val="0"/>
              </a:spcAft>
              <a:buNone/>
              <a:defRPr/>
            </a:pPr>
            <a:r>
              <a:rPr lang="en-US" sz="3200" dirty="0">
                <a:solidFill>
                  <a:srgbClr val="263746"/>
                </a:solidFill>
                <a:latin typeface="Franklin Gothic Medium" panose="020B0603020102020204" pitchFamily="34" charset="0"/>
              </a:rPr>
              <a:t>24 CFR PART 92</a:t>
            </a:r>
          </a:p>
        </p:txBody>
      </p:sp>
      <p:sp>
        <p:nvSpPr>
          <p:cNvPr id="3" name="Title 2"/>
          <p:cNvSpPr>
            <a:spLocks noGrp="1"/>
          </p:cNvSpPr>
          <p:nvPr>
            <p:ph type="title"/>
          </p:nvPr>
        </p:nvSpPr>
        <p:spPr>
          <a:xfrm>
            <a:off x="814388" y="387350"/>
            <a:ext cx="8382000" cy="1054100"/>
          </a:xfrm>
        </p:spPr>
        <p:txBody>
          <a:bodyPr/>
          <a:lstStyle/>
          <a:p>
            <a:pPr eaLnBrk="1" fontAlgn="auto" hangingPunct="1">
              <a:spcAft>
                <a:spcPts val="0"/>
              </a:spcAft>
              <a:defRPr/>
            </a:pPr>
            <a:r>
              <a:rPr lang="en-US" sz="4400" b="1" dirty="0">
                <a:solidFill>
                  <a:schemeClr val="accent1"/>
                </a:solidFill>
              </a:rPr>
              <a:t>CHDO SET-ASIDE</a:t>
            </a:r>
          </a:p>
        </p:txBody>
      </p:sp>
      <p:sp>
        <p:nvSpPr>
          <p:cNvPr id="6" name="Rectangle 5"/>
          <p:cNvSpPr/>
          <p:nvPr/>
        </p:nvSpPr>
        <p:spPr>
          <a:xfrm>
            <a:off x="0" y="762000"/>
            <a:ext cx="12192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536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11988" y="5360988"/>
            <a:ext cx="18319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9515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407400" cy="4495800"/>
          </a:xfrm>
        </p:spPr>
        <p:txBody>
          <a:bodyPr>
            <a:normAutofit/>
          </a:bodyPr>
          <a:lstStyle/>
          <a:p>
            <a:pPr marL="788670" indent="-742950" eaLnBrk="1" fontAlgn="auto" hangingPunct="1">
              <a:lnSpc>
                <a:spcPct val="150000"/>
              </a:lnSpc>
              <a:spcAft>
                <a:spcPts val="0"/>
              </a:spcAft>
              <a:buFont typeface="Wingdings" panose="05000000000000000000" pitchFamily="2" charset="2"/>
              <a:buChar char="q"/>
              <a:defRPr/>
            </a:pPr>
            <a:r>
              <a:rPr lang="en-US" sz="4300" dirty="0">
                <a:solidFill>
                  <a:schemeClr val="tx1"/>
                </a:solidFill>
                <a:latin typeface="+mj-lt"/>
              </a:rPr>
              <a:t>COMMUNITY </a:t>
            </a:r>
          </a:p>
          <a:p>
            <a:pPr marL="788670" indent="-742950" eaLnBrk="1" fontAlgn="auto" hangingPunct="1">
              <a:lnSpc>
                <a:spcPct val="150000"/>
              </a:lnSpc>
              <a:spcAft>
                <a:spcPts val="0"/>
              </a:spcAft>
              <a:buFont typeface="Wingdings" panose="05000000000000000000" pitchFamily="2" charset="2"/>
              <a:buChar char="q"/>
              <a:defRPr/>
            </a:pPr>
            <a:r>
              <a:rPr lang="en-US" sz="4300" dirty="0">
                <a:solidFill>
                  <a:schemeClr val="tx1"/>
                </a:solidFill>
                <a:latin typeface="+mj-lt"/>
              </a:rPr>
              <a:t>HOUSING</a:t>
            </a:r>
          </a:p>
          <a:p>
            <a:pPr marL="788670" indent="-742950" eaLnBrk="1" fontAlgn="auto" hangingPunct="1">
              <a:lnSpc>
                <a:spcPct val="150000"/>
              </a:lnSpc>
              <a:spcAft>
                <a:spcPts val="0"/>
              </a:spcAft>
              <a:buFont typeface="Wingdings" panose="05000000000000000000" pitchFamily="2" charset="2"/>
              <a:buChar char="q"/>
              <a:defRPr/>
            </a:pPr>
            <a:r>
              <a:rPr lang="en-US" sz="4300" dirty="0">
                <a:solidFill>
                  <a:schemeClr val="tx1"/>
                </a:solidFill>
                <a:latin typeface="+mj-lt"/>
              </a:rPr>
              <a:t>DEVELOPMENT</a:t>
            </a:r>
          </a:p>
          <a:p>
            <a:pPr marL="788670" indent="-742950" eaLnBrk="1" fontAlgn="auto" hangingPunct="1">
              <a:lnSpc>
                <a:spcPct val="150000"/>
              </a:lnSpc>
              <a:spcAft>
                <a:spcPts val="0"/>
              </a:spcAft>
              <a:buFont typeface="Wingdings" panose="05000000000000000000" pitchFamily="2" charset="2"/>
              <a:buChar char="q"/>
              <a:defRPr/>
            </a:pPr>
            <a:r>
              <a:rPr lang="en-US" sz="4300" dirty="0">
                <a:solidFill>
                  <a:schemeClr val="tx1"/>
                </a:solidFill>
                <a:latin typeface="+mj-lt"/>
              </a:rPr>
              <a:t>ORGANIZATION</a:t>
            </a:r>
          </a:p>
          <a:p>
            <a:pPr marL="788670" indent="-742950" eaLnBrk="1" fontAlgn="auto" hangingPunct="1">
              <a:lnSpc>
                <a:spcPct val="150000"/>
              </a:lnSpc>
              <a:spcAft>
                <a:spcPts val="0"/>
              </a:spcAft>
              <a:buFont typeface="+mj-lt"/>
              <a:buAutoNum type="arabicParenR"/>
              <a:defRPr/>
            </a:pPr>
            <a:endParaRPr lang="en-US" sz="4800" dirty="0">
              <a:solidFill>
                <a:srgbClr val="263746"/>
              </a:solidFill>
              <a:latin typeface="+mj-lt"/>
            </a:endParaRPr>
          </a:p>
          <a:p>
            <a:pPr marL="274320" eaLnBrk="1" fontAlgn="auto" hangingPunct="1">
              <a:lnSpc>
                <a:spcPct val="150000"/>
              </a:lnSpc>
              <a:spcAft>
                <a:spcPts val="0"/>
              </a:spcAft>
              <a:buBlip>
                <a:blip r:embed="rId3"/>
              </a:buBlip>
              <a:defRPr/>
            </a:pPr>
            <a:endParaRPr lang="en-US" sz="3300" dirty="0">
              <a:solidFill>
                <a:srgbClr val="263746"/>
              </a:solidFill>
              <a:latin typeface="+mj-lt"/>
            </a:endParaRPr>
          </a:p>
        </p:txBody>
      </p:sp>
      <p:sp>
        <p:nvSpPr>
          <p:cNvPr id="3" name="Title 2"/>
          <p:cNvSpPr>
            <a:spLocks noGrp="1"/>
          </p:cNvSpPr>
          <p:nvPr>
            <p:ph type="title"/>
          </p:nvPr>
        </p:nvSpPr>
        <p:spPr>
          <a:xfrm>
            <a:off x="685800" y="387350"/>
            <a:ext cx="8158163" cy="755650"/>
          </a:xfrm>
        </p:spPr>
        <p:txBody>
          <a:bodyPr/>
          <a:lstStyle/>
          <a:p>
            <a:pPr eaLnBrk="1" fontAlgn="auto" hangingPunct="1">
              <a:spcAft>
                <a:spcPts val="0"/>
              </a:spcAft>
              <a:defRPr/>
            </a:pPr>
            <a:r>
              <a:rPr lang="en-US" sz="3600" b="1" dirty="0">
                <a:solidFill>
                  <a:schemeClr val="accent1"/>
                </a:solidFill>
              </a:rPr>
              <a:t>What is a chdo</a:t>
            </a:r>
          </a:p>
        </p:txBody>
      </p:sp>
      <p:sp>
        <p:nvSpPr>
          <p:cNvPr id="6" name="Rectangle 5"/>
          <p:cNvSpPr/>
          <p:nvPr/>
        </p:nvSpPr>
        <p:spPr>
          <a:xfrm>
            <a:off x="0" y="762000"/>
            <a:ext cx="6858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5365" name="Pictur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1988" y="5638800"/>
            <a:ext cx="1831975"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264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407400" cy="3810000"/>
          </a:xfrm>
        </p:spPr>
        <p:txBody>
          <a:bodyPr>
            <a:normAutofit/>
          </a:bodyPr>
          <a:lstStyle/>
          <a:p>
            <a:pPr marL="502920" indent="-457200" eaLnBrk="1" fontAlgn="auto" hangingPunct="1">
              <a:lnSpc>
                <a:spcPct val="150000"/>
              </a:lnSpc>
              <a:spcAft>
                <a:spcPts val="0"/>
              </a:spcAft>
              <a:buFont typeface="+mj-lt"/>
              <a:buAutoNum type="arabicParenR"/>
              <a:defRPr/>
            </a:pPr>
            <a:endParaRPr lang="en-US" dirty="0">
              <a:solidFill>
                <a:srgbClr val="263746"/>
              </a:solidFill>
              <a:latin typeface="Franklin Gothic Medium" panose="020B0603020102020204" pitchFamily="34" charset="0"/>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dirty="0">
                <a:solidFill>
                  <a:schemeClr val="tx1"/>
                </a:solidFill>
              </a:rPr>
              <a:t>The Fund must reserve a minimum of fifteen percent of the HOME allocation for investment only in housing to be owned, developed or sponsored by CHDOs</a:t>
            </a:r>
            <a:endParaRPr lang="en-US" sz="2800" b="1" spc="0" dirty="0">
              <a:solidFill>
                <a:prstClr val="black"/>
              </a:solidFill>
              <a:latin typeface="Calibri" panose="020F0502020204030204"/>
            </a:endParaRPr>
          </a:p>
        </p:txBody>
      </p:sp>
      <p:sp>
        <p:nvSpPr>
          <p:cNvPr id="3" name="Title 2"/>
          <p:cNvSpPr>
            <a:spLocks noGrp="1"/>
          </p:cNvSpPr>
          <p:nvPr>
            <p:ph type="title"/>
          </p:nvPr>
        </p:nvSpPr>
        <p:spPr>
          <a:xfrm>
            <a:off x="814388" y="387350"/>
            <a:ext cx="8177212" cy="1054100"/>
          </a:xfrm>
        </p:spPr>
        <p:txBody>
          <a:bodyPr/>
          <a:lstStyle/>
          <a:p>
            <a:pPr eaLnBrk="1" fontAlgn="auto" hangingPunct="1">
              <a:spcAft>
                <a:spcPts val="0"/>
              </a:spcAft>
              <a:defRPr/>
            </a:pPr>
            <a:r>
              <a:rPr lang="en-US" sz="2800" b="1" dirty="0">
                <a:solidFill>
                  <a:schemeClr val="accent1"/>
                </a:solidFill>
              </a:rPr>
              <a:t>24 CFR 92.300(</a:t>
            </a:r>
            <a:r>
              <a:rPr lang="en-US" sz="2800" b="1" cap="none" dirty="0">
                <a:solidFill>
                  <a:schemeClr val="accent1"/>
                </a:solidFill>
              </a:rPr>
              <a:t>a</a:t>
            </a:r>
            <a:r>
              <a:rPr lang="en-US" sz="2800" b="1" dirty="0">
                <a:solidFill>
                  <a:schemeClr val="accent1"/>
                </a:solidFill>
              </a:rPr>
              <a:t>)</a:t>
            </a:r>
          </a:p>
        </p:txBody>
      </p:sp>
      <p:sp>
        <p:nvSpPr>
          <p:cNvPr id="6" name="Rectangle 5"/>
          <p:cNvSpPr/>
          <p:nvPr/>
        </p:nvSpPr>
        <p:spPr>
          <a:xfrm>
            <a:off x="0" y="762000"/>
            <a:ext cx="12954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536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11988" y="5360988"/>
            <a:ext cx="18319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7545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407400" cy="4495800"/>
          </a:xfrm>
        </p:spPr>
        <p:txBody>
          <a:bodyPr>
            <a:normAutofit/>
          </a:bodyPr>
          <a:lstStyle/>
          <a:p>
            <a:pPr marL="502920" indent="-457200" eaLnBrk="1" fontAlgn="auto" hangingPunct="1">
              <a:lnSpc>
                <a:spcPct val="150000"/>
              </a:lnSpc>
              <a:spcAft>
                <a:spcPts val="0"/>
              </a:spcAft>
              <a:buFont typeface="+mj-lt"/>
              <a:buAutoNum type="arabicParenR"/>
              <a:defRPr/>
            </a:pPr>
            <a:endParaRPr lang="en-US" dirty="0">
              <a:solidFill>
                <a:srgbClr val="263746"/>
              </a:solidFill>
              <a:latin typeface="Franklin Gothic Medium" panose="020B0603020102020204" pitchFamily="34" charset="0"/>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The Fund must certify the organization as meeting the definition of “community housing development organization” and must document that the organization has capacity to own, develop, or sponsor housing each time it commits funds to the organization.</a:t>
            </a:r>
          </a:p>
        </p:txBody>
      </p:sp>
      <p:sp>
        <p:nvSpPr>
          <p:cNvPr id="3" name="Title 2"/>
          <p:cNvSpPr>
            <a:spLocks noGrp="1"/>
          </p:cNvSpPr>
          <p:nvPr>
            <p:ph type="title"/>
          </p:nvPr>
        </p:nvSpPr>
        <p:spPr>
          <a:xfrm>
            <a:off x="814388" y="387350"/>
            <a:ext cx="8177212" cy="1054100"/>
          </a:xfrm>
        </p:spPr>
        <p:txBody>
          <a:bodyPr/>
          <a:lstStyle/>
          <a:p>
            <a:pPr eaLnBrk="1" fontAlgn="auto" hangingPunct="1">
              <a:spcAft>
                <a:spcPts val="0"/>
              </a:spcAft>
              <a:defRPr/>
            </a:pPr>
            <a:r>
              <a:rPr lang="en-US" sz="2800" b="1" dirty="0">
                <a:solidFill>
                  <a:schemeClr val="accent1"/>
                </a:solidFill>
              </a:rPr>
              <a:t>24 CFR 92.300(</a:t>
            </a:r>
            <a:r>
              <a:rPr lang="en-US" sz="2800" b="1" cap="none" dirty="0">
                <a:solidFill>
                  <a:schemeClr val="accent1"/>
                </a:solidFill>
              </a:rPr>
              <a:t>a</a:t>
            </a:r>
            <a:r>
              <a:rPr lang="en-US" sz="2800" b="1" dirty="0">
                <a:solidFill>
                  <a:schemeClr val="accent1"/>
                </a:solidFill>
              </a:rPr>
              <a:t>)</a:t>
            </a:r>
          </a:p>
        </p:txBody>
      </p:sp>
      <p:sp>
        <p:nvSpPr>
          <p:cNvPr id="6" name="Rectangle 5"/>
          <p:cNvSpPr/>
          <p:nvPr/>
        </p:nvSpPr>
        <p:spPr>
          <a:xfrm>
            <a:off x="0" y="762000"/>
            <a:ext cx="12954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536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11988" y="5360988"/>
            <a:ext cx="18319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327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407400" cy="4495800"/>
          </a:xfrm>
        </p:spPr>
        <p:txBody>
          <a:bodyPr>
            <a:normAutofit/>
          </a:bodyPr>
          <a:lstStyle/>
          <a:p>
            <a:pPr marL="502920" indent="-457200" eaLnBrk="1" fontAlgn="auto" hangingPunct="1">
              <a:lnSpc>
                <a:spcPct val="150000"/>
              </a:lnSpc>
              <a:spcAft>
                <a:spcPts val="0"/>
              </a:spcAft>
              <a:buFont typeface="+mj-lt"/>
              <a:buAutoNum type="arabicParenR"/>
              <a:defRPr/>
            </a:pPr>
            <a:endParaRPr lang="en-US" dirty="0">
              <a:solidFill>
                <a:srgbClr val="263746"/>
              </a:solidFill>
              <a:latin typeface="Franklin Gothic Medium" panose="020B0603020102020204" pitchFamily="34" charset="0"/>
            </a:endParaRPr>
          </a:p>
          <a:p>
            <a:pPr marL="228600" lvl="0" eaLnBrk="1" fontAlgn="auto" hangingPunct="1">
              <a:lnSpc>
                <a:spcPct val="90000"/>
              </a:lnSpc>
              <a:spcBef>
                <a:spcPts val="1000"/>
              </a:spcBef>
              <a:spcAft>
                <a:spcPts val="0"/>
              </a:spcAft>
              <a:buClrTx/>
              <a:buFont typeface="Arial" panose="020B0604020202020204" pitchFamily="34" charset="0"/>
              <a:buChar char="•"/>
            </a:pPr>
            <a:r>
              <a:rPr lang="en-US" sz="2800" b="1" spc="0" dirty="0">
                <a:solidFill>
                  <a:prstClr val="black"/>
                </a:solidFill>
                <a:latin typeface="Calibri" panose="020F0502020204030204"/>
              </a:rPr>
              <a:t>An assessment, at minimum, of the current market demand in the neighborhood in which the project will be located, the experience of the developer, the financial capacity of the developer, and firm written financial commitments for the project.</a:t>
            </a:r>
          </a:p>
        </p:txBody>
      </p:sp>
      <p:sp>
        <p:nvSpPr>
          <p:cNvPr id="3" name="Title 2"/>
          <p:cNvSpPr>
            <a:spLocks noGrp="1"/>
          </p:cNvSpPr>
          <p:nvPr>
            <p:ph type="title"/>
          </p:nvPr>
        </p:nvSpPr>
        <p:spPr>
          <a:xfrm>
            <a:off x="814388" y="387350"/>
            <a:ext cx="8177212" cy="1054100"/>
          </a:xfrm>
        </p:spPr>
        <p:txBody>
          <a:bodyPr/>
          <a:lstStyle/>
          <a:p>
            <a:pPr eaLnBrk="1" fontAlgn="auto" hangingPunct="1">
              <a:spcAft>
                <a:spcPts val="0"/>
              </a:spcAft>
              <a:defRPr/>
            </a:pPr>
            <a:r>
              <a:rPr lang="en-US" sz="2800" b="1" dirty="0">
                <a:solidFill>
                  <a:schemeClr val="accent1"/>
                </a:solidFill>
              </a:rPr>
              <a:t>24 CFR 92.250(</a:t>
            </a:r>
            <a:r>
              <a:rPr lang="en-US" sz="2800" b="1" cap="none" dirty="0">
                <a:solidFill>
                  <a:schemeClr val="accent1"/>
                </a:solidFill>
              </a:rPr>
              <a:t>b</a:t>
            </a:r>
            <a:r>
              <a:rPr lang="en-US" sz="2800" b="1" dirty="0">
                <a:solidFill>
                  <a:schemeClr val="accent1"/>
                </a:solidFill>
              </a:rPr>
              <a:t>)(2)</a:t>
            </a:r>
          </a:p>
        </p:txBody>
      </p:sp>
      <p:sp>
        <p:nvSpPr>
          <p:cNvPr id="6" name="Rectangle 5"/>
          <p:cNvSpPr/>
          <p:nvPr/>
        </p:nvSpPr>
        <p:spPr>
          <a:xfrm>
            <a:off x="0" y="762000"/>
            <a:ext cx="12954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536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11988" y="5360988"/>
            <a:ext cx="18319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8243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
      <a:dk1>
        <a:sysClr val="windowText" lastClr="000000"/>
      </a:dk1>
      <a:lt1>
        <a:sysClr val="window" lastClr="FFFFFF"/>
      </a:lt1>
      <a:dk2>
        <a:srgbClr val="FFFFFF"/>
      </a:dk2>
      <a:lt2>
        <a:srgbClr val="FFFFFF"/>
      </a:lt2>
      <a:accent1>
        <a:srgbClr val="008A43"/>
      </a:accent1>
      <a:accent2>
        <a:srgbClr val="3E4981"/>
      </a:accent2>
      <a:accent3>
        <a:srgbClr val="928B70"/>
      </a:accent3>
      <a:accent4>
        <a:srgbClr val="87706B"/>
      </a:accent4>
      <a:accent5>
        <a:srgbClr val="94734E"/>
      </a:accent5>
      <a:accent6>
        <a:srgbClr val="6F777D"/>
      </a:accent6>
      <a:hlink>
        <a:srgbClr val="CC9900"/>
      </a:hlink>
      <a:folHlink>
        <a:srgbClr val="C0C0C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FFFFFF"/>
    </a:dk2>
    <a:lt2>
      <a:srgbClr val="FFFFFF"/>
    </a:lt2>
    <a:accent1>
      <a:srgbClr val="008A43"/>
    </a:accent1>
    <a:accent2>
      <a:srgbClr val="3E4981"/>
    </a:accent2>
    <a:accent3>
      <a:srgbClr val="928B70"/>
    </a:accent3>
    <a:accent4>
      <a:srgbClr val="87706B"/>
    </a:accent4>
    <a:accent5>
      <a:srgbClr val="94734E"/>
    </a:accent5>
    <a:accent6>
      <a:srgbClr val="6F777D"/>
    </a:accent6>
    <a:hlink>
      <a:srgbClr val="CC9900"/>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TM02900688[[fn=Facet]]</Template>
  <TotalTime>6190</TotalTime>
  <Words>1104</Words>
  <Application>Microsoft Office PowerPoint</Application>
  <PresentationFormat>On-screen Show (4:3)</PresentationFormat>
  <Paragraphs>202</Paragraphs>
  <Slides>26</Slides>
  <Notes>25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Franklin Gothic Book</vt:lpstr>
      <vt:lpstr>Franklin Gothic Demi</vt:lpstr>
      <vt:lpstr>Franklin Gothic Demi Cond</vt:lpstr>
      <vt:lpstr>Franklin Gothic Medium</vt:lpstr>
      <vt:lpstr>Futura</vt:lpstr>
      <vt:lpstr>Wingdings</vt:lpstr>
      <vt:lpstr>Wingdings 2</vt:lpstr>
      <vt:lpstr>Grid</vt:lpstr>
      <vt:lpstr>Mississippi Home Corporation</vt:lpstr>
      <vt:lpstr>     history</vt:lpstr>
      <vt:lpstr>CHDO SET-ASIDE</vt:lpstr>
      <vt:lpstr>CHDO SET-ASIDE</vt:lpstr>
      <vt:lpstr>CHDO SET-ASIDE</vt:lpstr>
      <vt:lpstr>What is a chdo</vt:lpstr>
      <vt:lpstr>24 CFR 92.300(a)</vt:lpstr>
      <vt:lpstr>24 CFR 92.300(a)</vt:lpstr>
      <vt:lpstr>24 CFR 92.250(b)(2)</vt:lpstr>
      <vt:lpstr>2020 home program award</vt:lpstr>
      <vt:lpstr>Certification requirements</vt:lpstr>
      <vt:lpstr>Certification Requirements Cont’d</vt:lpstr>
      <vt:lpstr>Chdo certification </vt:lpstr>
      <vt:lpstr>What does it take to become a CHDO? </vt:lpstr>
      <vt:lpstr> </vt:lpstr>
      <vt:lpstr> </vt:lpstr>
      <vt:lpstr>Legal status </vt:lpstr>
      <vt:lpstr>Legal status cont’d</vt:lpstr>
      <vt:lpstr>capacity</vt:lpstr>
      <vt:lpstr>Required attachments</vt:lpstr>
      <vt:lpstr>Required attachments cont’d</vt:lpstr>
      <vt:lpstr>Required attachments cont’d</vt:lpstr>
      <vt:lpstr>Required attachments cont’d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Mississippi Home Corporation</dc:title>
  <dc:creator>Brittany Sistrunk</dc:creator>
  <cp:lastModifiedBy>corey stamps</cp:lastModifiedBy>
  <cp:revision>386</cp:revision>
  <cp:lastPrinted>2018-05-30T21:52:15Z</cp:lastPrinted>
  <dcterms:created xsi:type="dcterms:W3CDTF">2015-10-26T15:11:19Z</dcterms:created>
  <dcterms:modified xsi:type="dcterms:W3CDTF">2020-04-03T20:15:47Z</dcterms:modified>
</cp:coreProperties>
</file>